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handoutMasterIdLst>
    <p:handoutMasterId r:id="rId15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1" r:id="rId18"/>
    <p:sldId id="272" r:id="rId19"/>
    <p:sldId id="405" r:id="rId20"/>
    <p:sldId id="273" r:id="rId21"/>
    <p:sldId id="275" r:id="rId22"/>
    <p:sldId id="397" r:id="rId23"/>
    <p:sldId id="276" r:id="rId24"/>
    <p:sldId id="277" r:id="rId25"/>
    <p:sldId id="307" r:id="rId26"/>
    <p:sldId id="278" r:id="rId27"/>
    <p:sldId id="279" r:id="rId28"/>
    <p:sldId id="396" r:id="rId29"/>
    <p:sldId id="280" r:id="rId30"/>
    <p:sldId id="295" r:id="rId31"/>
    <p:sldId id="398" r:id="rId32"/>
    <p:sldId id="282" r:id="rId33"/>
    <p:sldId id="283" r:id="rId34"/>
    <p:sldId id="284" r:id="rId35"/>
    <p:sldId id="285" r:id="rId36"/>
    <p:sldId id="287" r:id="rId37"/>
    <p:sldId id="288" r:id="rId38"/>
    <p:sldId id="299" r:id="rId39"/>
    <p:sldId id="286" r:id="rId40"/>
    <p:sldId id="289" r:id="rId41"/>
    <p:sldId id="291" r:id="rId42"/>
    <p:sldId id="292" r:id="rId43"/>
    <p:sldId id="293" r:id="rId44"/>
    <p:sldId id="399" r:id="rId45"/>
    <p:sldId id="294" r:id="rId46"/>
    <p:sldId id="296" r:id="rId47"/>
    <p:sldId id="297" r:id="rId48"/>
    <p:sldId id="300" r:id="rId49"/>
    <p:sldId id="298" r:id="rId50"/>
    <p:sldId id="306" r:id="rId51"/>
    <p:sldId id="305" r:id="rId52"/>
    <p:sldId id="402" r:id="rId53"/>
    <p:sldId id="302" r:id="rId54"/>
    <p:sldId id="303" r:id="rId55"/>
    <p:sldId id="304" r:id="rId56"/>
    <p:sldId id="308" r:id="rId57"/>
    <p:sldId id="309" r:id="rId58"/>
    <p:sldId id="313" r:id="rId59"/>
    <p:sldId id="314" r:id="rId60"/>
    <p:sldId id="315" r:id="rId61"/>
    <p:sldId id="310" r:id="rId62"/>
    <p:sldId id="311" r:id="rId63"/>
    <p:sldId id="312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7" r:id="rId75"/>
    <p:sldId id="334" r:id="rId76"/>
    <p:sldId id="326" r:id="rId77"/>
    <p:sldId id="328" r:id="rId78"/>
    <p:sldId id="329" r:id="rId79"/>
    <p:sldId id="330" r:id="rId80"/>
    <p:sldId id="331" r:id="rId81"/>
    <p:sldId id="332" r:id="rId82"/>
    <p:sldId id="333" r:id="rId83"/>
    <p:sldId id="335" r:id="rId84"/>
    <p:sldId id="336" r:id="rId85"/>
    <p:sldId id="337" r:id="rId86"/>
    <p:sldId id="338" r:id="rId87"/>
    <p:sldId id="339" r:id="rId88"/>
    <p:sldId id="341" r:id="rId89"/>
    <p:sldId id="340" r:id="rId90"/>
    <p:sldId id="355" r:id="rId91"/>
    <p:sldId id="342" r:id="rId92"/>
    <p:sldId id="344" r:id="rId93"/>
    <p:sldId id="345" r:id="rId94"/>
    <p:sldId id="346" r:id="rId95"/>
    <p:sldId id="400" r:id="rId96"/>
    <p:sldId id="356" r:id="rId97"/>
    <p:sldId id="357" r:id="rId98"/>
    <p:sldId id="351" r:id="rId99"/>
    <p:sldId id="350" r:id="rId100"/>
    <p:sldId id="348" r:id="rId101"/>
    <p:sldId id="347" r:id="rId102"/>
    <p:sldId id="349" r:id="rId103"/>
    <p:sldId id="352" r:id="rId104"/>
    <p:sldId id="353" r:id="rId105"/>
    <p:sldId id="354" r:id="rId106"/>
    <p:sldId id="358" r:id="rId107"/>
    <p:sldId id="388" r:id="rId108"/>
    <p:sldId id="389" r:id="rId109"/>
    <p:sldId id="391" r:id="rId110"/>
    <p:sldId id="390" r:id="rId111"/>
    <p:sldId id="401" r:id="rId112"/>
    <p:sldId id="393" r:id="rId113"/>
    <p:sldId id="404" r:id="rId114"/>
    <p:sldId id="395" r:id="rId115"/>
    <p:sldId id="359" r:id="rId116"/>
    <p:sldId id="392" r:id="rId117"/>
    <p:sldId id="394" r:id="rId118"/>
    <p:sldId id="403" r:id="rId119"/>
    <p:sldId id="360" r:id="rId120"/>
    <p:sldId id="382" r:id="rId121"/>
    <p:sldId id="362" r:id="rId122"/>
    <p:sldId id="363" r:id="rId123"/>
    <p:sldId id="375" r:id="rId124"/>
    <p:sldId id="365" r:id="rId125"/>
    <p:sldId id="364" r:id="rId126"/>
    <p:sldId id="368" r:id="rId127"/>
    <p:sldId id="369" r:id="rId128"/>
    <p:sldId id="367" r:id="rId129"/>
    <p:sldId id="366" r:id="rId130"/>
    <p:sldId id="370" r:id="rId131"/>
    <p:sldId id="371" r:id="rId132"/>
    <p:sldId id="372" r:id="rId133"/>
    <p:sldId id="383" r:id="rId134"/>
    <p:sldId id="373" r:id="rId135"/>
    <p:sldId id="384" r:id="rId136"/>
    <p:sldId id="374" r:id="rId137"/>
    <p:sldId id="376" r:id="rId138"/>
    <p:sldId id="378" r:id="rId139"/>
    <p:sldId id="377" r:id="rId140"/>
    <p:sldId id="381" r:id="rId141"/>
    <p:sldId id="379" r:id="rId142"/>
    <p:sldId id="380" r:id="rId143"/>
    <p:sldId id="385" r:id="rId144"/>
    <p:sldId id="386" r:id="rId145"/>
    <p:sldId id="387" r:id="rId146"/>
    <p:sldId id="406" r:id="rId147"/>
    <p:sldId id="407" r:id="rId148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17" autoAdjust="0"/>
  </p:normalViewPr>
  <p:slideViewPr>
    <p:cSldViewPr snapToGrid="0">
      <p:cViewPr varScale="1">
        <p:scale>
          <a:sx n="128" d="100"/>
          <a:sy n="128" d="100"/>
        </p:scale>
        <p:origin x="2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handoutMaster" Target="handoutMasters/handoutMaster1.xml"/><Relationship Id="rId155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92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758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9235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8947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6541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6459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556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027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817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57235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174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564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61124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9930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0552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4358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07816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0041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526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Both are temporal difference methods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on-policy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observed state transition &amp; action (take by policy)</a:t>
            </a:r>
            <a:endParaRPr lang="en-GB" dirty="0">
              <a:latin typeface="Noto Sans CJK JP Light"/>
            </a:endParaRP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off 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observed state transition + max across all possible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7" y="2686164"/>
            <a:ext cx="6031078" cy="171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82" y="5163552"/>
            <a:ext cx="6466945" cy="17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117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SARSA &amp;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108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The use of the max allows Q-Learning to learn off-policy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i.e. to learn the optimal policy while following a sub-optimal policy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But the maximum is 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aggressive – this can be a problem when we are sharing weights between actions 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positively biased</a:t>
            </a:r>
          </a:p>
        </p:txBody>
      </p:sp>
    </p:spTree>
    <p:extLst>
      <p:ext uri="{BB962C8B-B14F-4D97-AF65-F5344CB8AC3E}">
        <p14:creationId xmlns:p14="http://schemas.microsoft.com/office/powerpoint/2010/main" val="5712640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Imagine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state where Q(</a:t>
            </a:r>
            <a:r>
              <a:rPr lang="en-GB" dirty="0" err="1">
                <a:latin typeface="Noto Sans CJK JP Light"/>
              </a:rPr>
              <a:t>s,a</a:t>
            </a:r>
            <a:r>
              <a:rPr lang="en-GB" dirty="0">
                <a:latin typeface="Noto Sans CJK JP Light"/>
              </a:rPr>
              <a:t>) = 0 (for all possible a)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our estimates are distributed above &amp; below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Maximum(true value) = 0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Maximum(estimated values) &gt;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(put a picture in here)</a:t>
            </a:r>
          </a:p>
        </p:txBody>
      </p:sp>
    </p:spTree>
    <p:extLst>
      <p:ext uri="{BB962C8B-B14F-4D97-AF65-F5344CB8AC3E}">
        <p14:creationId xmlns:p14="http://schemas.microsoft.com/office/powerpoint/2010/main" val="40134086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Maximization bias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Imagine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state where Q(</a:t>
            </a:r>
            <a:r>
              <a:rPr lang="en-GB" dirty="0" err="1">
                <a:latin typeface="Noto Sans CJK JP Light"/>
              </a:rPr>
              <a:t>s,a</a:t>
            </a:r>
            <a:r>
              <a:rPr lang="en-GB" dirty="0">
                <a:latin typeface="Noto Sans CJK JP Light"/>
              </a:rPr>
              <a:t>) = 0 (for all possible a)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our estimates are distributed above &amp; below 0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Maximum(true value) = 0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Maximum(estimated values) &gt; 0</a:t>
            </a:r>
          </a:p>
        </p:txBody>
      </p:sp>
    </p:spTree>
    <p:extLst>
      <p:ext uri="{BB962C8B-B14F-4D97-AF65-F5344CB8AC3E}">
        <p14:creationId xmlns:p14="http://schemas.microsoft.com/office/powerpoint/2010/main" val="35090386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Double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two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1953489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" y="535359"/>
            <a:ext cx="10080625" cy="4258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95058"/>
            <a:ext cx="10080624" cy="23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5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Atari stuff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DQN = Deep Q-Network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2013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2015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Professional human performance on 49 games</a:t>
            </a: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Significance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End to end deep reinforcement learning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Ability to generalize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Same algorithm, network structure and hyperparameters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“First step towards a general artificial intelligence”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Allows information about movement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Grey scale, cropped 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Clipped to [-1,1]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Reward counting!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Actions = joystick controls (a discrete action space)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Independent and identically distributed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In statistical learning one always assumes the training set is </a:t>
            </a:r>
            <a:r>
              <a:rPr lang="en-GB" b="1" dirty="0">
                <a:solidFill>
                  <a:srgbClr val="92D050"/>
                </a:solidFill>
              </a:rPr>
              <a:t>independently drawn </a:t>
            </a:r>
            <a:r>
              <a:rPr lang="en-GB" dirty="0"/>
              <a:t>from a </a:t>
            </a:r>
            <a:r>
              <a:rPr lang="en-GB" b="1" dirty="0">
                <a:solidFill>
                  <a:srgbClr val="92D050"/>
                </a:solidFill>
              </a:rPr>
              <a:t>fixed distribution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May not be realistic in practice!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Vanilla Q-Learning suffers from instability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Especially when combined with non-linear function approximators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Non </a:t>
            </a:r>
            <a:r>
              <a:rPr lang="en-GB" dirty="0" err="1">
                <a:latin typeface="Noto Sans CJK JP Light"/>
              </a:rPr>
              <a:t>iid</a:t>
            </a:r>
            <a:r>
              <a:rPr lang="en-GB" dirty="0">
                <a:latin typeface="Noto Sans CJK JP Light"/>
              </a:rPr>
              <a:t>!</a:t>
            </a:r>
          </a:p>
          <a:p>
            <a:pPr>
              <a:buNone/>
            </a:pPr>
            <a:br>
              <a:rPr lang="en-GB" dirty="0">
                <a:latin typeface="Noto Sans CJK JP Light"/>
              </a:rPr>
            </a:br>
            <a:r>
              <a:rPr lang="en-GB" dirty="0">
                <a:latin typeface="Noto Sans CJK JP Light"/>
              </a:rPr>
              <a:t>Two key techniques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1 – target network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Problems with 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Vanilla Q-Learning suffers from instability when using neural networks to approximate value functions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Correlations in the data (sequences of (</a:t>
            </a:r>
            <a:r>
              <a:rPr lang="en-GB" dirty="0" err="1">
                <a:latin typeface="Noto Sans CJK JP Light"/>
              </a:rPr>
              <a:t>s,a,r,s</a:t>
            </a:r>
            <a:r>
              <a:rPr lang="en-GB" dirty="0">
                <a:latin typeface="Noto Sans CJK JP Light"/>
              </a:rPr>
              <a:t>’)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Small updates to Q may change the policy drastically – which changes the distribution of our data (sequences)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Correlation between the target and the network during training (Q – r + y*Q(</a:t>
            </a:r>
            <a:r>
              <a:rPr lang="en-GB" dirty="0" err="1">
                <a:latin typeface="Noto Sans CJK JP Light"/>
              </a:rPr>
              <a:t>s’,a</a:t>
            </a:r>
            <a:r>
              <a:rPr lang="en-GB" dirty="0">
                <a:latin typeface="Noto Sans CJK JP Light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547599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memory of last 1 million frames</a:t>
            </a:r>
          </a:p>
          <a:p>
            <a:r>
              <a:rPr lang="en-US" dirty="0"/>
              <a:t>network trained using batches of 32-64 random samples</a:t>
            </a:r>
          </a:p>
          <a:p>
            <a:r>
              <a:rPr lang="en-US" dirty="0"/>
              <a:t>averaging of behavior distribution</a:t>
            </a:r>
          </a:p>
          <a:p>
            <a:r>
              <a:rPr lang="en-US" dirty="0"/>
              <a:t>data efficiency (reuse experience multiple times)</a:t>
            </a:r>
          </a:p>
          <a:p>
            <a:r>
              <a:rPr lang="en-US" dirty="0"/>
              <a:t>avoids the correlation of s to s’ (within trajectory)</a:t>
            </a:r>
          </a:p>
          <a:p>
            <a:r>
              <a:rPr lang="en-US" dirty="0"/>
              <a:t>allows seeding with human expert experience</a:t>
            </a:r>
          </a:p>
          <a:p>
            <a:endParaRPr lang="en-US" dirty="0">
              <a:latin typeface="Noto Sans CJK JP Light"/>
            </a:endParaRPr>
          </a:p>
          <a:p>
            <a:r>
              <a:rPr lang="en-US" dirty="0" err="1">
                <a:latin typeface="Noto Sans CJK JP Light"/>
              </a:rPr>
              <a:t>Bioligcally</a:t>
            </a:r>
            <a:r>
              <a:rPr lang="en-US" dirty="0">
                <a:latin typeface="Noto Sans CJK JP Light"/>
              </a:rPr>
              <a:t> inspired</a:t>
            </a: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Evidence to suggest the hippocampus may support an experience replay type mechanism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Value functions can be updated through interactions with basal ganglia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 err="1">
                <a:latin typeface="Noto Sans CJK JP Light"/>
              </a:rPr>
              <a:t>Exp</a:t>
            </a:r>
            <a:r>
              <a:rPr lang="en-GB" dirty="0">
                <a:latin typeface="Noto Sans CJK JP Light"/>
              </a:rPr>
              <a:t> </a:t>
            </a:r>
            <a:r>
              <a:rPr lang="en-GB" dirty="0" err="1">
                <a:latin typeface="Noto Sans CJK JP Light"/>
              </a:rPr>
              <a:t>repaly</a:t>
            </a:r>
            <a:r>
              <a:rPr lang="en-GB" dirty="0">
                <a:latin typeface="Noto Sans CJK JP Light"/>
              </a:rPr>
              <a:t> has been extended to prioritized experience replay (rather than random uniform sampling across experience)</a:t>
            </a:r>
          </a:p>
        </p:txBody>
      </p:sp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Identical Q-network with frozen weights – used to create target</a:t>
                </a:r>
              </a:p>
              <a:p>
                <a:pPr>
                  <a:buNone/>
                </a:pPr>
                <a:r>
                  <a:rPr lang="en-US" dirty="0"/>
                  <a:t>Every t steps (10,000 – 100,000), parameters from main Q copied to target</a:t>
                </a:r>
              </a:p>
              <a:p>
                <a:pPr>
                  <a:buNone/>
                </a:pPr>
                <a:r>
                  <a:rPr lang="en-US" dirty="0"/>
                  <a:t>More stable training – no longer bootstrapping from the same function, but from an old &amp; fixed version of Q(</a:t>
                </a:r>
                <a:r>
                  <a:rPr lang="en-US" dirty="0" err="1"/>
                  <a:t>s,a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>
                  <a:buNone/>
                </a:pPr>
                <a:r>
                  <a:rPr lang="en-US" dirty="0"/>
                  <a:t>Reduces the correlation between Q and the target</a:t>
                </a:r>
              </a:p>
              <a:p>
                <a:pPr>
                  <a:buNone/>
                </a:pPr>
                <a:r>
                  <a:rPr lang="en-US" dirty="0"/>
                  <a:t>Q-Learning update at time I (loss function)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)~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br>
                  <a:rPr lang="en-US" dirty="0"/>
                </a:br>
                <a:endParaRPr lang="en-GB" dirty="0">
                  <a:latin typeface="Noto Sans CJK JP Ligh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7863" b="-979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579F2-796A-4DF0-9A47-922912FB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6" y="1674946"/>
            <a:ext cx="10080625" cy="53641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</p:spTree>
    <p:extLst>
      <p:ext uri="{BB962C8B-B14F-4D97-AF65-F5344CB8AC3E}">
        <p14:creationId xmlns:p14="http://schemas.microsoft.com/office/powerpoint/2010/main" val="5259720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725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FFC88-C455-4011-8BE9-67010CE9C688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GB" dirty="0">
                <a:solidFill>
                  <a:sysClr val="windowText" lastClr="000000"/>
                </a:solidFill>
                <a:latin typeface="Noto Sans CJK JP Light"/>
              </a:rPr>
              <a:t>Figure 3 from 2015 paper</a:t>
            </a:r>
          </a:p>
          <a:p>
            <a:pPr>
              <a:buFont typeface="StarSymbol"/>
              <a:buNone/>
            </a:pPr>
            <a:r>
              <a:rPr lang="en-GB" dirty="0">
                <a:solidFill>
                  <a:sysClr val="windowText" lastClr="000000"/>
                </a:solidFill>
                <a:latin typeface="Noto Sans CJK JP Light"/>
              </a:rPr>
              <a:t>Focus on linear vs non-linear learners</a:t>
            </a:r>
            <a:endParaRPr lang="ar-AE" dirty="0">
              <a:solidFill>
                <a:sysClr val="windowText" lastClr="000000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b="1" dirty="0">
                <a:solidFill>
                  <a:srgbClr val="92D050"/>
                </a:solidFill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motivations &amp; introduction 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 b="1" dirty="0">
                <a:solidFill>
                  <a:schemeClr val="accent6"/>
                </a:solidFill>
              </a:rPr>
              <a:t>Policy gradients</a:t>
            </a:r>
          </a:p>
          <a:p>
            <a:pPr lvl="0" algn="ctr"/>
            <a:r>
              <a:rPr lang="en-GB" sz="2000" dirty="0"/>
              <a:t>Parameterize a policy</a:t>
            </a:r>
          </a:p>
          <a:p>
            <a:pPr lvl="0" algn="ctr"/>
            <a:r>
              <a:rPr lang="en-GB" sz="2000" dirty="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12002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generate a policy from the value function (</a:t>
            </a:r>
            <a:r>
              <a:rPr lang="en-GB" dirty="0" err="1">
                <a:latin typeface="Noto Sans CJK JP Light"/>
              </a:rPr>
              <a:t>ie</a:t>
            </a:r>
            <a:r>
              <a:rPr lang="en-GB" dirty="0">
                <a:latin typeface="Noto Sans CJK JP Light"/>
              </a:rPr>
              <a:t> the argmax across all actions)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limited to deterministic policies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gradient methods </a:t>
            </a:r>
            <a:r>
              <a:rPr lang="en-GB" b="1" dirty="0">
                <a:solidFill>
                  <a:schemeClr val="accent6"/>
                </a:solidFill>
              </a:rPr>
              <a:t>parameterize a policy directly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We then change our parameters (weights) along the gradient that maximizes future expected discounted return</a:t>
            </a:r>
          </a:p>
        </p:txBody>
      </p:sp>
    </p:spTree>
    <p:extLst>
      <p:ext uri="{BB962C8B-B14F-4D97-AF65-F5344CB8AC3E}">
        <p14:creationId xmlns:p14="http://schemas.microsoft.com/office/powerpoint/2010/main" val="10420924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Policy gradients = an optimization problem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1 – pick (any) policy quality measure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2 – pick an optimization algorithm</a:t>
            </a:r>
          </a:p>
          <a:p>
            <a:pPr>
              <a:buNone/>
            </a:pPr>
            <a:r>
              <a:rPr lang="en-GB" sz="2800" dirty="0" err="1">
                <a:latin typeface="Noto Sans CJK JP Light"/>
              </a:rPr>
              <a:t>ie</a:t>
            </a:r>
            <a:r>
              <a:rPr lang="en-GB" sz="2800" dirty="0">
                <a:latin typeface="Noto Sans CJK JP Light"/>
              </a:rPr>
              <a:t> gradient descent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change weights to maximize policy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759A2-073A-4B9E-ACC8-DD2DCA4F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49" y="3456264"/>
            <a:ext cx="2887115" cy="2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Deterministic policy (i.e. always rock) is easily exploited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Stochastic policy also helps with exploration &amp; non-stationary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requires a discrete action space to argmax across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Policies can parametrize an action directly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Q-Learning suffers from the curse of dimensionality in 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take the argmax of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Q(</a:t>
            </a:r>
            <a:r>
              <a:rPr lang="en-GB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GB" sz="2800" dirty="0">
                <a:latin typeface="Noto Sans CJK JP Light"/>
              </a:rPr>
              <a:t> across all possible actions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if we have a lot of possible actions = lots of computation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stability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Q-Learning is aggressive &amp; unstable (because of the max)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Using a gradient based method allows us to slowly change parameters in the direction of more return </a:t>
            </a:r>
          </a:p>
        </p:txBody>
      </p:sp>
    </p:spTree>
    <p:extLst>
      <p:ext uri="{BB962C8B-B14F-4D97-AF65-F5344CB8AC3E}">
        <p14:creationId xmlns:p14="http://schemas.microsoft.com/office/powerpoint/2010/main" val="27167590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– optimize return directly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Value function methods optimize the accuracy of the value function in predicting future discounted return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this can be quite a complex problem to solve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can be simpler to just learn which action is correct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Policy methods optimize what we care about directly    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changing weights according to the gradient that maximizes 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0A1CAE8-833E-4645-BEE2-DC3FE637CA2D}"/>
              </a:ext>
            </a:extLst>
          </p:cNvPr>
          <p:cNvSpPr txBox="1">
            <a:spLocks/>
          </p:cNvSpPr>
          <p:nvPr/>
        </p:nvSpPr>
        <p:spPr>
          <a:xfrm>
            <a:off x="6070059" y="1769040"/>
            <a:ext cx="3505579" cy="5572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Q(s, a</a:t>
            </a:r>
            <a:r>
              <a:rPr lang="en-US" sz="2800" baseline="-250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= 10 min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Q(s, a2) = 5 min</a:t>
            </a:r>
          </a:p>
          <a:p>
            <a:pPr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-&gt; a</a:t>
            </a:r>
            <a:r>
              <a:rPr lang="en-US" sz="2800" baseline="-250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Vs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π(s) -&gt; a</a:t>
            </a:r>
            <a:r>
              <a:rPr lang="en-US" sz="2800" baseline="-250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050"/>
            <a:ext cx="10080625" cy="4343626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Stochastic policies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High dimensional or continuous spaces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Optimize what we care about (future discounted reward)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More stable convergence</a:t>
            </a:r>
          </a:p>
          <a:p>
            <a:pPr>
              <a:buNone/>
            </a:pPr>
            <a:r>
              <a:rPr lang="en-GB" sz="2800" b="1" dirty="0">
                <a:solidFill>
                  <a:schemeClr val="accent2"/>
                </a:solidFill>
                <a:latin typeface="Noto Sans CJK JP Light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Less sample efficient (value function methods extract more information from the data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Discrete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softmax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Noto Sans CJK JP Light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tx1"/>
                </a:solidFill>
                <a:latin typeface="Noto Sans CJK JP Light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800" b="1" dirty="0">
                <a:solidFill>
                  <a:schemeClr val="accent6"/>
                </a:solidFill>
                <a:latin typeface="Noto Sans CJK JP Light"/>
              </a:rPr>
              <a:t>output layer = mean &amp; </a:t>
            </a:r>
            <a:r>
              <a:rPr lang="en-US" sz="2800" b="1" dirty="0" err="1">
                <a:solidFill>
                  <a:schemeClr val="accent6"/>
                </a:solidFill>
                <a:latin typeface="Noto Sans CJK JP Light"/>
              </a:rPr>
              <a:t>stdev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Policy gradient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probable was the action (for our current policy)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How good was that action (</a:t>
            </a:r>
            <a:r>
              <a:rPr lang="en-GB" dirty="0" err="1">
                <a:solidFill>
                  <a:schemeClr val="tx1"/>
                </a:solidFill>
                <a:latin typeface="Noto Sans CJK JP Light"/>
              </a:rPr>
              <a:t>ie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the return)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Increase the probability for good paths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Decrease the probability of bad actions</a:t>
            </a:r>
          </a:p>
        </p:txBody>
      </p:sp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latin typeface="Noto Sans CJK JP Light"/>
                  </a:rPr>
                  <a:t>Log-likelihood ratio trick -&gt;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score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Our gradient depends on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how likely an action was for that policy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 the magnitude of the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constrains policy gradients to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need to calculate the log probability of an action for our policy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Score function allows us to take expectations –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r="-2218" b="-12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We can use difference methods to approximate the returns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5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REINFORCE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" y="2192199"/>
            <a:ext cx="9481988" cy="389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Noto Sans CJK JP Light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Noto Sans CJK JP Light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Noto Sans CJK JP Light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F77F-E00D-4194-AB31-D5D699670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4536000" cy="5184000"/>
          </a:xfrm>
        </p:spPr>
        <p:txBody>
          <a:bodyPr/>
          <a:lstStyle/>
          <a:p>
            <a:pPr lvl="0" algn="ctr"/>
            <a:r>
              <a:rPr lang="en-GB" dirty="0"/>
              <a:t>Value functions</a:t>
            </a:r>
          </a:p>
          <a:p>
            <a:pPr lvl="0" algn="ctr"/>
            <a:r>
              <a:rPr lang="en-GB" sz="2000" dirty="0"/>
              <a:t>Parameterize a value function</a:t>
            </a:r>
          </a:p>
          <a:p>
            <a:pPr lvl="0" algn="ctr"/>
            <a:r>
              <a:rPr lang="en-GB" sz="2000" dirty="0"/>
              <a:t>V</a:t>
            </a:r>
            <a:r>
              <a:rPr lang="en-GB" sz="2000" baseline="-33000" dirty="0"/>
              <a:t>π</a:t>
            </a:r>
            <a:r>
              <a:rPr lang="en-GB" sz="2000" dirty="0"/>
              <a:t>(s, θ)</a:t>
            </a:r>
          </a:p>
          <a:p>
            <a:pPr lvl="0" algn="ctr"/>
            <a:r>
              <a:rPr lang="en-GB" sz="2000" dirty="0"/>
              <a:t>Q</a:t>
            </a:r>
            <a:r>
              <a:rPr lang="en-GB" sz="2000" baseline="-33000" dirty="0"/>
              <a:t>π</a:t>
            </a:r>
            <a:r>
              <a:rPr lang="en-GB" sz="2000" dirty="0"/>
              <a:t>(s, a, θ)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28F0-7D8F-4A32-92A4-1BEECA3398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0" y="2015999"/>
            <a:ext cx="4536000" cy="5184000"/>
          </a:xfrm>
        </p:spPr>
        <p:txBody>
          <a:bodyPr/>
          <a:lstStyle/>
          <a:p>
            <a:pPr lvl="0" algn="ctr"/>
            <a:r>
              <a:rPr lang="en-GB"/>
              <a:t>Policy gradients</a:t>
            </a:r>
          </a:p>
          <a:p>
            <a:pPr lvl="0" algn="ctr"/>
            <a:r>
              <a:rPr lang="en-GB" sz="2000"/>
              <a:t>Parameterize a policy</a:t>
            </a:r>
          </a:p>
          <a:p>
            <a:pPr lvl="0" algn="ctr"/>
            <a:r>
              <a:rPr lang="en-GB" sz="2000"/>
              <a:t>π(s, θ)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F3C05-7E84-4944-8998-8EBE99E6CA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000" y="5040000"/>
            <a:ext cx="8712000" cy="2160000"/>
          </a:xfrm>
        </p:spPr>
        <p:txBody>
          <a:bodyPr/>
          <a:lstStyle/>
          <a:p>
            <a:pPr lvl="0" algn="ctr"/>
            <a:r>
              <a:rPr lang="en-GB"/>
              <a:t>Actor-Critic</a:t>
            </a:r>
          </a:p>
          <a:p>
            <a:pPr lvl="0" algn="ctr"/>
            <a:r>
              <a:rPr lang="en-GB" sz="2000"/>
              <a:t>Parameterize both a value function &amp; policy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&amp; introduction 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Actor-Critic = state of the art (AC3)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Parameterize two functions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Actor = a 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 Critic = a value function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26622914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 – policy gradients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five –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Sho</a:t>
            </a:r>
            <a:r>
              <a:rPr lang="en-US" dirty="0">
                <a:latin typeface="Noto Sans CJK JP Light"/>
              </a:rPr>
              <a:t>w </a:t>
            </a:r>
            <a:r>
              <a:rPr lang="en-US" dirty="0" err="1">
                <a:latin typeface="Noto Sans CJK JP Light"/>
              </a:rPr>
              <a:t>diagams</a:t>
            </a:r>
            <a:r>
              <a:rPr lang="en-US" dirty="0">
                <a:latin typeface="Noto Sans CJK JP Light"/>
              </a:rPr>
              <a:t> of each network (</a:t>
            </a:r>
            <a:r>
              <a:rPr lang="en-US" dirty="0" err="1">
                <a:latin typeface="Noto Sans CJK JP Light"/>
              </a:rPr>
              <a:t>esp</a:t>
            </a:r>
            <a:r>
              <a:rPr lang="en-US" dirty="0">
                <a:latin typeface="Noto Sans CJK JP Light"/>
              </a:rPr>
              <a:t> output layers)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Plus the evolution of one into the other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Contrast with </a:t>
            </a:r>
            <a:r>
              <a:rPr lang="en-US" dirty="0" err="1">
                <a:solidFill>
                  <a:schemeClr val="tx1"/>
                </a:solidFill>
                <a:latin typeface="Noto Sans CJK JP Light"/>
              </a:rPr>
              <a:t>DeepBlue</a:t>
            </a:r>
            <a:r>
              <a:rPr lang="en-US" dirty="0">
                <a:solidFill>
                  <a:schemeClr val="tx1"/>
                </a:solidFill>
                <a:latin typeface="Noto Sans CJK JP Light"/>
              </a:rPr>
              <a:t> (stuff at end of AlphaGo paper)</a:t>
            </a:r>
          </a:p>
        </p:txBody>
      </p:sp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IBM </a:t>
            </a:r>
            <a:r>
              <a:rPr lang="en-GB" dirty="0" err="1"/>
              <a:t>DeepBlue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Key differences</a:t>
            </a:r>
          </a:p>
          <a:p>
            <a:pPr>
              <a:buFont typeface="StarSymbol"/>
              <a:buNone/>
            </a:pPr>
            <a:r>
              <a:rPr lang="en-US" dirty="0" err="1">
                <a:latin typeface="Noto Sans CJK JP Light"/>
              </a:rPr>
              <a:t>DeepBlue</a:t>
            </a:r>
            <a:r>
              <a:rPr lang="en-US" dirty="0">
                <a:latin typeface="Noto Sans CJK JP Light"/>
              </a:rPr>
              <a:t> was handcrafted by programmers &amp; Chess experts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learnt from human expert game play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thousands of times fewer positions than </a:t>
            </a:r>
            <a:r>
              <a:rPr lang="en-US" dirty="0" err="1">
                <a:latin typeface="Noto Sans CJK JP Light"/>
              </a:rPr>
              <a:t>DeepBlue</a:t>
            </a:r>
            <a:r>
              <a:rPr lang="en-US" dirty="0">
                <a:latin typeface="Noto Sans CJK JP Light"/>
              </a:rPr>
              <a:t> did 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Select more intelligently </a:t>
            </a:r>
            <a:r>
              <a:rPr lang="en-US" dirty="0">
                <a:latin typeface="Noto Sans CJK JP Light"/>
              </a:rPr>
              <a:t>(policy network)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Evaluate more precisely (value function)</a:t>
            </a:r>
          </a:p>
        </p:txBody>
      </p:sp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Challenging decision making task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Intractable search space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Optimal solution so complex that its hard to approximate it using </a:t>
            </a:r>
            <a:r>
              <a:rPr lang="en-US">
                <a:latin typeface="Noto Sans CJK JP Light"/>
              </a:rPr>
              <a:t>a function</a:t>
            </a: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/>
              <a:t>Robotics</a:t>
            </a:r>
          </a:p>
          <a:p>
            <a:pPr lvl="0"/>
            <a:r>
              <a:rPr lang="en-GB" dirty="0"/>
              <a:t>Self driving cars</a:t>
            </a:r>
          </a:p>
          <a:p>
            <a:pPr lvl="0"/>
            <a:r>
              <a:rPr lang="en-GB" dirty="0"/>
              <a:t>Smart contracts on blockchains</a:t>
            </a:r>
          </a:p>
          <a:p>
            <a:pPr lvl="0"/>
            <a:r>
              <a:rPr lang="en-GB" dirty="0"/>
              <a:t>Recommender systems</a:t>
            </a:r>
          </a:p>
          <a:p>
            <a:pPr lvl="0"/>
            <a:r>
              <a:rPr lang="en-GB" dirty="0"/>
              <a:t>Neural network design</a:t>
            </a:r>
          </a:p>
          <a:p>
            <a:pPr lvl="0"/>
            <a:r>
              <a:rPr lang="en-GB" dirty="0"/>
              <a:t>Manufacturing</a:t>
            </a:r>
          </a:p>
          <a:p>
            <a:pPr lvl="0"/>
            <a:r>
              <a:rPr lang="en-GB" dirty="0"/>
              <a:t>Energy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NOT an alternative method to use instead of a random forest, neural network etc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this is </a:t>
            </a:r>
            <a:r>
              <a:rPr lang="en-GB" b="1" dirty="0">
                <a:solidFill>
                  <a:srgbClr val="FF3333"/>
                </a:solidFill>
              </a:rPr>
              <a:t>nonsensical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Deep learning = using neural networks with multiple layers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Deep reinforcement learning = using multiple layers to approximate/parameterize policies or value functions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We can use feedforward, convolutional or recurrent to do the approximation/parametrization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/>
              <a:t>Reinforcement learning </a:t>
            </a:r>
            <a:br>
              <a:rPr lang="en-GB" sz="5200" dirty="0"/>
            </a:br>
            <a:br>
              <a:rPr lang="en-GB" dirty="0"/>
            </a:br>
            <a:r>
              <a:rPr lang="en-GB" sz="3200" dirty="0"/>
              <a:t>is</a:t>
            </a:r>
            <a:br>
              <a:rPr lang="en-GB" sz="3200" dirty="0"/>
            </a:br>
            <a:br>
              <a:rPr lang="en-GB" b="1" dirty="0"/>
            </a:br>
            <a:r>
              <a:rPr lang="en-GB" sz="5200" b="1" dirty="0">
                <a:solidFill>
                  <a:srgbClr val="92D050"/>
                </a:solidFill>
              </a:rPr>
              <a:t>learning through action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Neurobiological evidence that reward signals during perceptual learning may influence the characteristics of representations within the primate visual cortex</a:t>
            </a:r>
          </a:p>
          <a:p>
            <a:pPr lvl="0">
              <a:buNone/>
            </a:pPr>
            <a:r>
              <a:rPr lang="en-GB" dirty="0"/>
              <a:t>Atari 2015 (ref 27, 28)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Psychological &amp; neuroscientific perspectives of animal behaviour (ref 2/3 </a:t>
            </a:r>
            <a:r>
              <a:rPr lang="en-GB" dirty="0" err="1"/>
              <a:t>atair</a:t>
            </a:r>
            <a:r>
              <a:rPr lang="en-GB" dirty="0"/>
              <a:t> 2015)</a:t>
            </a: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</a:t>
            </a:r>
          </a:p>
          <a:p>
            <a:r>
              <a:rPr lang="en-US" sz="2400" dirty="0"/>
              <a:t>nomenclature &amp; definitions</a:t>
            </a:r>
          </a:p>
          <a:p>
            <a:r>
              <a:rPr lang="en-US" sz="2400" dirty="0"/>
              <a:t>background &amp; terminology</a:t>
            </a:r>
          </a:p>
          <a:p>
            <a:endParaRPr lang="en-US" sz="2400" dirty="0"/>
          </a:p>
          <a:p>
            <a:r>
              <a:rPr lang="en-US" sz="2400" dirty="0"/>
              <a:t>two</a:t>
            </a:r>
          </a:p>
          <a:p>
            <a:r>
              <a:rPr lang="en-US" sz="2400" dirty="0"/>
              <a:t>introduction to reinforcement learning</a:t>
            </a:r>
          </a:p>
          <a:p>
            <a:r>
              <a:rPr lang="en-US" sz="2400" dirty="0"/>
              <a:t>Markov Decision Processes</a:t>
            </a:r>
          </a:p>
          <a:p>
            <a:endParaRPr lang="en-US" sz="2400" dirty="0"/>
          </a:p>
          <a:p>
            <a:r>
              <a:rPr lang="en-US" sz="2400" dirty="0"/>
              <a:t>three - value functions</a:t>
            </a:r>
          </a:p>
          <a:p>
            <a:r>
              <a:rPr lang="en-US" sz="2400" dirty="0"/>
              <a:t>Approximation using dynamic programming, Monte Carlo &amp; temporal difference methods</a:t>
            </a:r>
          </a:p>
          <a:p>
            <a:r>
              <a:rPr lang="en-US" sz="2400" dirty="0"/>
              <a:t>DeepMind 2013 &amp; 2015 Atari Deep Q-Learning</a:t>
            </a:r>
            <a:endParaRPr lang="en-GB" sz="2400" dirty="0"/>
          </a:p>
          <a:p>
            <a:endParaRPr lang="en-US" sz="2400" dirty="0"/>
          </a:p>
          <a:p>
            <a:r>
              <a:rPr lang="en-US" sz="2400" dirty="0"/>
              <a:t>four - policy gradients</a:t>
            </a:r>
          </a:p>
          <a:p>
            <a:r>
              <a:rPr lang="en-US" sz="2400" dirty="0"/>
              <a:t>Actor-Critic</a:t>
            </a:r>
          </a:p>
          <a:p>
            <a:r>
              <a:rPr lang="en-US" sz="2400" dirty="0"/>
              <a:t>AlphaGo</a:t>
            </a:r>
            <a:endParaRPr lang="en-GB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1AD-F2AA-40BB-BF57-48E90118B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Data is generated by the learner</a:t>
            </a:r>
          </a:p>
          <a:p>
            <a:pPr lvl="1">
              <a:buNone/>
            </a:pPr>
            <a:r>
              <a:rPr lang="en-GB" sz="2800" dirty="0"/>
              <a:t>supervised learning = only as good as the dataset</a:t>
            </a:r>
          </a:p>
          <a:p>
            <a:pPr lvl="1">
              <a:buNone/>
            </a:pPr>
            <a:r>
              <a:rPr lang="en-GB" sz="2800" dirty="0"/>
              <a:t>reinforcement learning = can generate more data by sampling the environment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Data is the agent’s </a:t>
            </a:r>
            <a:r>
              <a:rPr lang="en-GB" b="1" dirty="0">
                <a:solidFill>
                  <a:srgbClr val="92D050"/>
                </a:solidFill>
              </a:rPr>
              <a:t>experience </a:t>
            </a:r>
            <a:r>
              <a:rPr lang="en-GB" b="1" i="1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</a:t>
            </a:r>
          </a:p>
          <a:p>
            <a:pPr lvl="1"/>
            <a:endParaRPr lang="en-GB" dirty="0"/>
          </a:p>
          <a:p>
            <a:pPr lvl="0">
              <a:buNone/>
            </a:pPr>
            <a:r>
              <a:rPr lang="en-GB" dirty="0"/>
              <a:t>It’s not clear what we should do with this dataset!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Data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1AD-F2AA-40BB-BF57-48E90118B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 anchor="ctr"/>
          <a:lstStyle/>
          <a:p>
            <a:pPr algn="ctr">
              <a:buNone/>
            </a:pPr>
            <a:r>
              <a:rPr lang="en-GB" sz="4800" b="1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[(s, a, r, s’), </a:t>
            </a:r>
          </a:p>
          <a:p>
            <a:pPr algn="ctr">
              <a:buNone/>
            </a:pPr>
            <a:r>
              <a:rPr lang="en-GB" sz="4800" b="1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s’), </a:t>
            </a:r>
          </a:p>
          <a:p>
            <a:pPr algn="ctr">
              <a:buNone/>
            </a:pPr>
            <a:r>
              <a:rPr lang="en-GB" sz="4800" b="1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s’), </a:t>
            </a:r>
          </a:p>
          <a:p>
            <a:pPr algn="ctr">
              <a:buNone/>
            </a:pPr>
            <a:r>
              <a:rPr lang="en-GB" sz="4800" b="1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….</a:t>
            </a:r>
          </a:p>
          <a:p>
            <a:pPr algn="ctr">
              <a:buNone/>
            </a:pPr>
            <a:r>
              <a:rPr lang="en-GB" sz="4800" b="1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(s, a, r, s’)]</a:t>
            </a:r>
          </a:p>
          <a:p>
            <a:pPr algn="ctr">
              <a:buNone/>
            </a:pPr>
            <a:r>
              <a:rPr lang="en-GB" sz="4800" b="1" i="1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Sequential!</a:t>
            </a:r>
          </a:p>
        </p:txBody>
      </p:sp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Central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/>
              <a:t>1 – Exploration vs exploitation</a:t>
            </a:r>
          </a:p>
          <a:p>
            <a:pPr lvl="0"/>
            <a:endParaRPr lang="en-GB"/>
          </a:p>
          <a:p>
            <a:pPr lvl="0"/>
            <a:r>
              <a:rPr lang="en-GB"/>
              <a:t>2 – Data</a:t>
            </a:r>
          </a:p>
          <a:p>
            <a:pPr lvl="0"/>
            <a:endParaRPr lang="en-GB"/>
          </a:p>
          <a:p>
            <a:pPr lvl="0"/>
            <a:r>
              <a:rPr lang="en-GB"/>
              <a:t>3 – Credit assignment</a:t>
            </a:r>
          </a:p>
          <a:p>
            <a:pPr lvl="1"/>
            <a:endParaRPr lang="en-GB"/>
          </a:p>
          <a:p>
            <a:pPr lvl="0"/>
            <a:r>
              <a:rPr lang="en-GB"/>
              <a:t>4 – Sample efficiency</a:t>
            </a:r>
          </a:p>
          <a:p>
            <a:pPr lvl="1">
              <a:buNone/>
            </a:pPr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Do I go to the restaurant in Berlin I think is best – or do  I try something new?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Exploration = finding information</a:t>
            </a:r>
          </a:p>
          <a:p>
            <a:pPr lvl="0">
              <a:buNone/>
            </a:pPr>
            <a:r>
              <a:rPr lang="en-GB" dirty="0"/>
              <a:t>Exploitation = using information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How stationary are the environment state transition and reward functions?  How stochastic is my policy?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Design of reward signal vs exploration required</a:t>
            </a:r>
          </a:p>
          <a:p>
            <a:pPr lvl="0">
              <a:buNone/>
            </a:pPr>
            <a:endParaRPr lang="en-GB" dirty="0"/>
          </a:p>
          <a:p>
            <a:pPr>
              <a:buNone/>
            </a:pPr>
            <a:r>
              <a:rPr lang="en-US" dirty="0"/>
              <a:t>Algorithm does care about the time step</a:t>
            </a:r>
          </a:p>
          <a:p>
            <a:pPr>
              <a:buNone/>
            </a:pPr>
            <a:r>
              <a:rPr lang="en-US" sz="2800" dirty="0"/>
              <a:t> too small = rewards are delayed (credit assignment harder)</a:t>
            </a:r>
          </a:p>
          <a:p>
            <a:pPr>
              <a:buNone/>
            </a:pPr>
            <a:r>
              <a:rPr lang="en-US" sz="2800" dirty="0"/>
              <a:t> exploration becomes more like a random walk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All the samples collected on a given episode are correlated (along the state trajectory)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This breaks the </a:t>
            </a:r>
            <a:r>
              <a:rPr lang="en-GB" dirty="0" err="1"/>
              <a:t>iid</a:t>
            </a:r>
            <a:r>
              <a:rPr lang="en-GB" dirty="0"/>
              <a:t> assumption of </a:t>
            </a:r>
            <a:r>
              <a:rPr lang="en-GB" dirty="0">
                <a:solidFill>
                  <a:srgbClr val="FF0000"/>
                </a:solidFill>
              </a:rPr>
              <a:t>independent sampling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Sequences of experiences are correlated – the sampling is not independent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Learning changes the data we see</a:t>
            </a:r>
          </a:p>
          <a:p>
            <a:pPr lvl="0">
              <a:buNone/>
            </a:pPr>
            <a:r>
              <a:rPr lang="en-GB" dirty="0"/>
              <a:t>Exploration changes the data we see</a:t>
            </a:r>
            <a:endParaRPr lang="en-US" dirty="0"/>
          </a:p>
          <a:p>
            <a:pPr lvl="0">
              <a:buNone/>
            </a:pPr>
            <a:r>
              <a:rPr lang="en-US" dirty="0"/>
              <a:t>Environment can be non stationary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All of these break the </a:t>
            </a:r>
            <a:r>
              <a:rPr lang="en-GB" dirty="0">
                <a:solidFill>
                  <a:srgbClr val="FF0000"/>
                </a:solidFill>
              </a:rPr>
              <a:t>identically distributed</a:t>
            </a:r>
            <a:r>
              <a:rPr lang="en-GB" dirty="0"/>
              <a:t> assumption of </a:t>
            </a:r>
            <a:r>
              <a:rPr lang="en-GB" dirty="0" err="1"/>
              <a:t>iid</a:t>
            </a: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/>
              <a:t>Reinforcement learning </a:t>
            </a:r>
            <a:r>
              <a:rPr lang="en-GB" sz="4800" dirty="0">
                <a:solidFill>
                  <a:srgbClr val="FF0000"/>
                </a:solidFill>
              </a:rPr>
              <a:t>always</a:t>
            </a:r>
            <a:r>
              <a:rPr lang="en-GB" sz="4800" dirty="0"/>
              <a:t> breaks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How do we know which actions gave us reward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Reward signal can often be</a:t>
            </a:r>
          </a:p>
          <a:p>
            <a:pPr lvl="1">
              <a:buNone/>
            </a:pPr>
            <a:r>
              <a:rPr lang="en-GB" sz="2800" dirty="0"/>
              <a:t> delayed – benefit of action only seen later  </a:t>
            </a:r>
          </a:p>
          <a:p>
            <a:pPr lvl="1">
              <a:buNone/>
            </a:pPr>
            <a:r>
              <a:rPr lang="en-GB" sz="2800" dirty="0"/>
              <a:t> sparse – experience may have a reward of 0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Sometimes we can design a more dense reward signal for a given problem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nomenclature &amp; definitions</a:t>
            </a:r>
            <a:endParaRPr lang="en-GB" dirty="0"/>
          </a:p>
          <a:p>
            <a:pPr lvl="0">
              <a:buNone/>
            </a:pPr>
            <a:r>
              <a:rPr lang="en-GB" dirty="0"/>
              <a:t>background &amp; terminology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/>
              <a:t>How quickly a learner learns</a:t>
            </a:r>
          </a:p>
          <a:p>
            <a:pPr lvl="0">
              <a:buNone/>
            </a:pPr>
            <a:r>
              <a:rPr lang="en-US" dirty="0"/>
              <a:t>Possible to learn online?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often we reuse data (</a:t>
            </a:r>
            <a:r>
              <a:rPr lang="en-US" dirty="0" err="1"/>
              <a:t>ie</a:t>
            </a:r>
            <a:r>
              <a:rPr lang="en-US" dirty="0"/>
              <a:t> experience)</a:t>
            </a:r>
          </a:p>
          <a:p>
            <a:pPr lvl="0">
              <a:buNone/>
            </a:pPr>
            <a:r>
              <a:rPr lang="en-US" dirty="0"/>
              <a:t>Do we only learn once or can we learn from it again</a:t>
            </a:r>
          </a:p>
          <a:p>
            <a:pPr lvl="0">
              <a:buNone/>
            </a:pPr>
            <a:r>
              <a:rPr lang="en-US" dirty="0"/>
              <a:t>On vs off policy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How much we squeeze out of data</a:t>
            </a:r>
          </a:p>
          <a:p>
            <a:pPr lvl="0">
              <a:buNone/>
            </a:pPr>
            <a:r>
              <a:rPr lang="en-US" dirty="0"/>
              <a:t>Learn a value function, learn a environment model </a:t>
            </a:r>
            <a:r>
              <a:rPr lang="en-US" dirty="0" err="1"/>
              <a:t>etc</a:t>
            </a:r>
            <a:endParaRPr lang="en-US" dirty="0"/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Noto Sans CJK JP Light"/>
              </a:rPr>
              <a:t>introduction to reinforcement learning</a:t>
            </a:r>
          </a:p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Mathematical framework for the reinforcement learning problem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Can make prediction/decisions using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only the current state</a:t>
            </a:r>
          </a:p>
          <a:p>
            <a:pPr lvl="1">
              <a:buNone/>
            </a:pPr>
            <a:r>
              <a:rPr lang="en-GB" sz="2800" dirty="0"/>
              <a:t>any additional information about the history of the process will not improve our prediction/decision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Present state is totally independent of the past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Future is conditional only on the present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/>
              <a:t>It’s not required that all reinforcement learning problems are true MDPs – it’s more of an ideal or a useful model for non MDPs</a:t>
            </a:r>
          </a:p>
          <a:p>
            <a:pPr lvl="0"/>
            <a:endParaRPr lang="en-GB" dirty="0"/>
          </a:p>
          <a:p>
            <a:pPr lvl="0">
              <a:buNone/>
            </a:pPr>
            <a:r>
              <a:rPr lang="en-GB" dirty="0"/>
              <a:t>Often we are limited to </a:t>
            </a:r>
            <a:r>
              <a:rPr lang="en-GB" b="1" dirty="0">
                <a:solidFill>
                  <a:srgbClr val="92D050"/>
                </a:solidFill>
                <a:latin typeface="Noto Sans CJK JP Light"/>
                <a:ea typeface="Cambria Math" panose="02040503050406030204" pitchFamily="18" charset="0"/>
              </a:rPr>
              <a:t>partially observed </a:t>
            </a:r>
            <a:r>
              <a:rPr lang="en-GB" dirty="0"/>
              <a:t>MDPs</a:t>
            </a:r>
          </a:p>
          <a:p>
            <a:pPr lvl="1">
              <a:buNone/>
            </a:pPr>
            <a:r>
              <a:rPr lang="en-GB" sz="2800" dirty="0"/>
              <a:t>the agent can only see some of the state variables</a:t>
            </a:r>
            <a:br>
              <a:rPr lang="en-GB" dirty="0"/>
            </a:br>
            <a:endParaRPr lang="en-GB" dirty="0"/>
          </a:p>
          <a:p>
            <a:pPr lvl="0">
              <a:buNone/>
            </a:pPr>
            <a:r>
              <a:rPr lang="en-GB" dirty="0"/>
              <a:t>Lose convergence guarantees but still might be able to train a good agent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Formal definition of an MDP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CEA358-C752-4B55-A9DB-F3502DB1B868}"/>
              </a:ext>
            </a:extLst>
          </p:cNvPr>
          <p:cNvSpPr txBox="1">
            <a:spLocks/>
          </p:cNvSpPr>
          <p:nvPr/>
        </p:nvSpPr>
        <p:spPr>
          <a:xfrm>
            <a:off x="503998" y="2015999"/>
            <a:ext cx="8899883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states 		 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Set of actions 		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State transition function 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P(s’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| s, a)</a:t>
            </a:r>
            <a:endParaRPr lang="en-US" i="1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Reward function				</a:t>
            </a:r>
            <a:r>
              <a:rPr lang="en-US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R(s, a, s’)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Initial state distribution 		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Discount factor 				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</a:p>
          <a:p>
            <a:pPr>
              <a:buNone/>
            </a:pPr>
            <a:r>
              <a:rPr lang="en-US" dirty="0" err="1">
                <a:solidFill>
                  <a:sysClr val="windowText" lastClr="000000"/>
                </a:solidFill>
              </a:rPr>
              <a:t>Horizion</a:t>
            </a:r>
            <a:r>
              <a:rPr lang="en-GB" dirty="0">
                <a:solidFill>
                  <a:sysClr val="windowText" lastClr="000000"/>
                </a:solidFill>
              </a:rPr>
              <a:t>					</a:t>
            </a:r>
            <a:r>
              <a:rPr lang="en-GB" i="1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en-US" i="1" dirty="0">
              <a:solidFill>
                <a:sysClr val="windowText" lastClr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Two objects</a:t>
            </a:r>
          </a:p>
          <a:p>
            <a:pPr lvl="0" algn="l"/>
            <a:r>
              <a:rPr lang="en-GB" dirty="0"/>
              <a:t>agent + environment</a:t>
            </a:r>
          </a:p>
          <a:p>
            <a:pPr lvl="0" algn="l"/>
            <a:endParaRPr lang="en-GB" dirty="0"/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ea typeface="+mn-ea"/>
                <a:cs typeface="+mn-cs"/>
              </a:rPr>
              <a:t>Three signals</a:t>
            </a:r>
          </a:p>
          <a:p>
            <a:pPr lvl="0" algn="l"/>
            <a:r>
              <a:rPr lang="en-GB" dirty="0"/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/>
            <a:r>
              <a:rPr lang="en-GB">
                <a:solidFill>
                  <a:srgbClr val="000000"/>
                </a:solidFill>
              </a:rPr>
              <a:t>Real or virtual</a:t>
            </a:r>
          </a:p>
          <a:p>
            <a:pPr lvl="0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Discrete or continuous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action space</a:t>
            </a:r>
          </a:p>
          <a:p>
            <a:pPr lvl="1" algn="l"/>
            <a:r>
              <a:rPr lang="en-GB">
                <a:solidFill>
                  <a:srgbClr val="000000"/>
                </a:solidFill>
              </a:rPr>
              <a:t>state space</a:t>
            </a:r>
          </a:p>
          <a:p>
            <a:pPr lvl="1" algn="l"/>
            <a:endParaRPr lang="en-GB">
              <a:solidFill>
                <a:srgbClr val="000000"/>
              </a:solidFill>
            </a:endParaRPr>
          </a:p>
          <a:p>
            <a:pPr lvl="0" algn="l"/>
            <a:r>
              <a:rPr lang="en-GB">
                <a:solidFill>
                  <a:srgbClr val="000000"/>
                </a:solidFill>
              </a:rPr>
              <a:t>Episodic vs. non-episodic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9" y="3525280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 – some algorithms can only work with discrete spaces</a:t>
            </a:r>
          </a:p>
          <a:p>
            <a:pPr lvl="1">
              <a:buNone/>
            </a:pP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Always possible to discretize a continuous action space</a:t>
            </a:r>
          </a:p>
          <a:p>
            <a:pPr lvl="1">
              <a:buNone/>
            </a:pPr>
            <a:r>
              <a:rPr lang="en-US" sz="2800" dirty="0">
                <a:solidFill>
                  <a:srgbClr val="FF0000"/>
                </a:solidFill>
              </a:rPr>
              <a:t>curse of dimensionality</a:t>
            </a:r>
          </a:p>
          <a:p>
            <a:pPr lvl="1">
              <a:buNone/>
            </a:pPr>
            <a:r>
              <a:rPr lang="en-US" sz="2800" dirty="0"/>
              <a:t>may lose information about the structure of the action space</a:t>
            </a:r>
            <a:endParaRPr lang="en-GB" sz="2800" dirty="0"/>
          </a:p>
          <a:p>
            <a:pPr lvl="1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Sutton &amp; </a:t>
            </a:r>
            <a:r>
              <a:rPr lang="en-GB" sz="2400" dirty="0" err="1"/>
              <a:t>Barto</a:t>
            </a:r>
            <a:r>
              <a:rPr lang="en-GB" sz="2400" dirty="0"/>
              <a:t> – Reinforcement Learning: An Introduction</a:t>
            </a:r>
          </a:p>
          <a:p>
            <a:pPr lvl="1"/>
            <a:r>
              <a:rPr lang="en-GB" sz="2400" dirty="0"/>
              <a:t>The bible of reinforcement learning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RL Course by David Silver</a:t>
            </a:r>
          </a:p>
          <a:p>
            <a:pPr lvl="1"/>
            <a:r>
              <a:rPr lang="en-GB" sz="2400" dirty="0"/>
              <a:t>10 lecture series by lead DeepMind programmer</a:t>
            </a:r>
          </a:p>
          <a:p>
            <a:pPr lvl="1"/>
            <a:endParaRPr lang="en-GB" sz="2400" dirty="0"/>
          </a:p>
          <a:p>
            <a:pPr lvl="1">
              <a:buNone/>
            </a:pPr>
            <a:r>
              <a:rPr lang="en-GB" sz="2400" dirty="0"/>
              <a:t>Li (2017) Deep Reinforcement Learning: An Overview</a:t>
            </a:r>
          </a:p>
          <a:p>
            <a:pPr lvl="1"/>
            <a:endParaRPr lang="en-GB" sz="2400" dirty="0"/>
          </a:p>
          <a:p>
            <a:pPr lvl="0">
              <a:buNone/>
            </a:pPr>
            <a:r>
              <a:rPr lang="en-GB" sz="2400" dirty="0"/>
              <a:t>These are all in the course repo </a:t>
            </a:r>
            <a:r>
              <a:rPr lang="en-GB" sz="2400" dirty="0">
                <a:hlinkClick r:id="rId3"/>
              </a:rPr>
              <a:t>https://github.com/ADGEfficiency/DSR_RL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 n-d array per time step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Information for agent to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learn from</a:t>
            </a:r>
          </a:p>
          <a:p>
            <a:pPr lvl="1" algn="l"/>
            <a:r>
              <a:rPr lang="en-GB" dirty="0">
                <a:solidFill>
                  <a:srgbClr val="000000"/>
                </a:solidFill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Flexible concept</a:t>
            </a:r>
          </a:p>
          <a:p>
            <a:pPr lvl="0" algn="l"/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Scalar per time step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maximize </a:t>
            </a:r>
            <a:r>
              <a:rPr lang="en-GB" sz="2800" dirty="0">
                <a:solidFill>
                  <a:schemeClr val="accent6"/>
                </a:solidFill>
              </a:rPr>
              <a:t>cumulative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future </a:t>
            </a:r>
            <a:r>
              <a:rPr lang="en-GB" sz="2800" dirty="0">
                <a:solidFill>
                  <a:schemeClr val="accent6"/>
                </a:solidFill>
              </a:rPr>
              <a:t>expected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891B-7FAB-407D-81EE-F2E3EE7EE4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73A2D-1B57-4718-BDA2-A9B1170A21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Rules to select actions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Always follow a policy</a:t>
            </a:r>
          </a:p>
          <a:p>
            <a:pPr lvl="4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act randomly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always pick specific action</a:t>
            </a:r>
          </a:p>
          <a:p>
            <a:pPr lvl="3" algn="l">
              <a:buNone/>
            </a:pPr>
            <a:r>
              <a:rPr lang="en-GB" sz="2800" dirty="0">
                <a:solidFill>
                  <a:srgbClr val="000000"/>
                </a:solidFill>
              </a:rPr>
              <a:t> optimal (</a:t>
            </a:r>
            <a:r>
              <a:rPr lang="en-GB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π*</a:t>
            </a:r>
            <a:r>
              <a:rPr lang="en-GB" sz="2800" dirty="0"/>
              <a:t>)</a:t>
            </a: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</a:rPr>
              <a:t>Deterministic or stochastic policies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891B-7FAB-407D-81EE-F2E3EE7EE4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340BDA5-1CD4-4B93-8779-635B2B6B6E89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504000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rgbClr val="000000"/>
                </a:solidFill>
              </a:rPr>
              <a:t>Picture of policy as a function</a:t>
            </a:r>
          </a:p>
          <a:p>
            <a:pPr algn="l">
              <a:buFont typeface="StarSymbol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>
              <a:buFont typeface="StarSymbol"/>
              <a:buNone/>
            </a:pPr>
            <a:r>
              <a:rPr lang="en-US" dirty="0">
                <a:solidFill>
                  <a:srgbClr val="000000"/>
                </a:solidFill>
              </a:rPr>
              <a:t>DO in R and python!</a:t>
            </a:r>
          </a:p>
        </p:txBody>
      </p:sp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Policy -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2560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On vs off policy learning</a:t>
            </a:r>
          </a:p>
          <a:p>
            <a:pPr lvl="0" algn="just"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ability to learn from the experience of other policies</a:t>
            </a:r>
          </a:p>
          <a:p>
            <a:pPr lvl="0" algn="just">
              <a:buNone/>
            </a:pPr>
            <a:endParaRPr lang="en-GB" dirty="0">
              <a:solidFill>
                <a:srgbClr val="000000"/>
              </a:solidFill>
            </a:endParaRPr>
          </a:p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parameterized directly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generated from a value function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Environment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Predicts environment response to actions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b="1" dirty="0">
                <a:solidFill>
                  <a:schemeClr val="accent6"/>
                </a:solidFill>
              </a:rPr>
              <a:t>predicts </a:t>
            </a:r>
            <a:r>
              <a:rPr lang="en-GB" sz="2800" b="1" i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s’, r</a:t>
            </a:r>
            <a:r>
              <a:rPr lang="en-GB" sz="2800" b="1" i="1" dirty="0">
                <a:solidFill>
                  <a:schemeClr val="accent6"/>
                </a:solidFill>
              </a:rPr>
              <a:t>  </a:t>
            </a:r>
            <a:r>
              <a:rPr lang="en-GB" sz="2800" b="1" dirty="0">
                <a:solidFill>
                  <a:schemeClr val="accent6"/>
                </a:solidFill>
              </a:rPr>
              <a:t>from </a:t>
            </a:r>
            <a:r>
              <a:rPr lang="en-GB" sz="2800" b="1" i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s, a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 not predicting </a:t>
            </a:r>
            <a:r>
              <a:rPr lang="en-GB" sz="2800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GB" sz="2800" dirty="0">
                <a:solidFill>
                  <a:srgbClr val="000000"/>
                </a:solidFill>
              </a:rPr>
              <a:t> (return)!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Sample vs. distributional model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</a:rPr>
              <a:t>Model has to be learnt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/>
              <a:t>Sutton &amp; </a:t>
            </a:r>
            <a:r>
              <a:rPr lang="en-GB" sz="1800" i="1" dirty="0" err="1"/>
              <a:t>Barto</a:t>
            </a:r>
            <a:endParaRPr lang="en-GB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</a:rPr>
                  <a:t>Return (</a:t>
                </a:r>
                <a:r>
                  <a:rPr lang="en-GB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GB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ea typeface="+mn-ea"/>
                    <a:cs typeface="+mn-cs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 after time </a:t>
                </a:r>
                <a:r>
                  <a:rPr lang="en-GB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</a:t>
                </a:r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ea typeface="+mn-ea"/>
                    <a:cs typeface="+mn-cs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return = reward + discount * reward + discount</a:t>
                </a:r>
                <a:r>
                  <a:rPr lang="en-GB" i="1" baseline="30000" dirty="0">
                    <a:solidFill>
                      <a:schemeClr val="tx1"/>
                    </a:solidFill>
                    <a:ea typeface="+mn-ea"/>
                    <a:cs typeface="+mn-cs"/>
                  </a:rPr>
                  <a:t>2</a:t>
                </a:r>
                <a:r>
                  <a:rPr lang="en-GB" i="1" dirty="0">
                    <a:solidFill>
                      <a:schemeClr val="tx1"/>
                    </a:solidFill>
                    <a:ea typeface="+mn-ea"/>
                    <a:cs typeface="+mn-cs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610"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736C5C-C0E9-4599-B603-9CC906DBA0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05039"/>
            <a:ext cx="9071640" cy="4384440"/>
          </a:xfrm>
        </p:spPr>
        <p:txBody>
          <a:bodyPr/>
          <a:lstStyle/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r>
              <a:rPr lang="en-GB" sz="2400" dirty="0"/>
              <a:t>= state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s’    </a:t>
            </a:r>
            <a:r>
              <a:rPr lang="en-GB" sz="2400" dirty="0"/>
              <a:t>=  next state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400" dirty="0"/>
              <a:t>     = action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      </a:t>
            </a:r>
            <a:r>
              <a:rPr lang="en-GB" sz="2400" dirty="0"/>
              <a:t>= reward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GB" sz="2400" dirty="0"/>
              <a:t>    = discounted return after t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  </a:t>
            </a:r>
            <a:r>
              <a:rPr lang="en-GB" sz="2400" dirty="0"/>
              <a:t>    = discount factor 	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Experience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a, r, s’)</a:t>
            </a:r>
          </a:p>
          <a:p>
            <a:pPr lvl="0"/>
            <a:r>
              <a:rPr lang="en-GB" sz="2400" dirty="0"/>
              <a:t>Markov Decision Process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A, P, R, </a:t>
            </a:r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 H)  </a:t>
            </a:r>
          </a:p>
          <a:p>
            <a:pPr lvl="0"/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Nomenclature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F82B8-9514-4756-A059-00FF5189D6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84000" y="1805400"/>
            <a:ext cx="4752000" cy="4384440"/>
          </a:xfrm>
        </p:spPr>
        <p:txBody>
          <a:bodyPr/>
          <a:lstStyle/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π(</a:t>
            </a:r>
            <a:r>
              <a:rPr lang="en-GB" sz="2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a|s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       </a:t>
            </a:r>
            <a:r>
              <a:rPr lang="en-GB" sz="2400" dirty="0"/>
              <a:t>= policy 	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π* </a:t>
            </a:r>
            <a:r>
              <a:rPr lang="en-GB" sz="2400" dirty="0"/>
              <a:t>	        = optimal policy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400" dirty="0"/>
              <a:t>	        = value function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GB" sz="2400" i="1" baseline="-330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(s, a)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</a:t>
            </a:r>
            <a:r>
              <a:rPr lang="en-GB" sz="2400" dirty="0"/>
              <a:t>= action-value function</a:t>
            </a:r>
          </a:p>
          <a:p>
            <a:pPr lvl="0"/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 w</a:t>
            </a:r>
            <a:r>
              <a:rPr lang="en-GB" sz="2400" dirty="0"/>
              <a:t>	        =  function parameters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E(x)</a:t>
            </a:r>
            <a:r>
              <a:rPr lang="en-GB" sz="2400" dirty="0"/>
              <a:t>	        =  expectation of </a:t>
            </a:r>
            <a:r>
              <a:rPr lang="en-GB" sz="2400" i="1" dirty="0"/>
              <a:t>x</a:t>
            </a:r>
          </a:p>
          <a:p>
            <a:pPr lvl="0"/>
            <a:endParaRPr lang="en-GB" sz="2400" dirty="0"/>
          </a:p>
          <a:p>
            <a:pPr lvl="0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/>
              <a:t>Why are we discounting?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Future is uncertain – stochastic environment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Matches human thinking – hyperbolic discounting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Finance – time value of money</a:t>
            </a: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ea typeface="+mn-ea"/>
              <a:cs typeface="+mn-cs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Makes return a geometric series (for discount &lt;1)</a:t>
            </a: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ea typeface="+mn-ea"/>
                <a:cs typeface="+mn-cs"/>
              </a:rPr>
              <a:t> an infinite series with a </a:t>
            </a: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finite sum</a:t>
            </a: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b="1" dirty="0">
                <a:solidFill>
                  <a:schemeClr val="accent6"/>
                </a:solidFill>
                <a:ea typeface="+mn-ea"/>
                <a:cs typeface="+mn-cs"/>
              </a:rPr>
              <a:t>Put in some quantitative stuff about discount factor vs </a:t>
            </a:r>
            <a:r>
              <a:rPr lang="en-GB" b="1" dirty="0" err="1">
                <a:solidFill>
                  <a:schemeClr val="accent6"/>
                </a:solidFill>
                <a:ea typeface="+mn-ea"/>
                <a:cs typeface="+mn-cs"/>
              </a:rPr>
              <a:t>horizion</a:t>
            </a:r>
            <a:endParaRPr lang="en-GB" b="1" dirty="0">
              <a:solidFill>
                <a:schemeClr val="accent6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Two objects - agent &amp; environment</a:t>
            </a:r>
          </a:p>
          <a:p>
            <a:pPr>
              <a:buNone/>
            </a:pPr>
            <a:r>
              <a:rPr lang="en-GB" dirty="0"/>
              <a:t>Three signals - state, reward &amp; action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Policy = rules to select actions</a:t>
            </a:r>
          </a:p>
          <a:p>
            <a:pPr>
              <a:buNone/>
            </a:pPr>
            <a:r>
              <a:rPr lang="en-GB" dirty="0"/>
              <a:t>Environment model = predicts next state &amp; reward</a:t>
            </a:r>
          </a:p>
          <a:p>
            <a:pPr>
              <a:buNone/>
            </a:pPr>
            <a:r>
              <a:rPr lang="en-GB" dirty="0"/>
              <a:t>Return = future discounted reward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/>
              <a:t>Artificial Intelligence and the Future | </a:t>
            </a:r>
            <a:r>
              <a:rPr lang="en-US" dirty="0" err="1"/>
              <a:t>Demis</a:t>
            </a:r>
            <a:r>
              <a:rPr lang="en-US" dirty="0"/>
              <a:t> Hassabis (2016)</a:t>
            </a:r>
          </a:p>
          <a:p>
            <a:r>
              <a:rPr lang="en-US" sz="2400" u="sng" dirty="0">
                <a:hlinkClick r:id="rId3"/>
              </a:rPr>
              <a:t>https://www.youtube.com/watch?v=i3lEG6aRGm8&amp;#t=27m12s</a:t>
            </a:r>
            <a:endParaRPr lang="en-US" sz="2400" dirty="0"/>
          </a:p>
          <a:p>
            <a:br>
              <a:rPr lang="en-US" dirty="0"/>
            </a:br>
            <a:r>
              <a:rPr lang="en-US" dirty="0" err="1"/>
              <a:t>Demis</a:t>
            </a:r>
            <a:r>
              <a:rPr lang="en-US" dirty="0"/>
              <a:t> Hassabis is Founder &amp; CEO of DeepMind</a:t>
            </a:r>
          </a:p>
          <a:p>
            <a:pPr>
              <a:buNone/>
            </a:pPr>
            <a:r>
              <a:rPr lang="en-US" dirty="0"/>
              <a:t>Talking about the brilliance of </a:t>
            </a:r>
            <a:r>
              <a:rPr lang="en-US" b="1" dirty="0"/>
              <a:t>AlphaGo</a:t>
            </a:r>
            <a:r>
              <a:rPr lang="en-US" dirty="0"/>
              <a:t> in it’s 2015 series</a:t>
            </a:r>
          </a:p>
          <a:p>
            <a:br>
              <a:rPr lang="en-US" dirty="0"/>
            </a:br>
            <a:endParaRPr lang="en-GB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70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/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introduction to value functions &amp;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/>
                  <a:t>Value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i="1" dirty="0"/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i="1" dirty="0"/>
                  <a:t>, following policy </a:t>
                </a:r>
                <a:r>
                  <a:rPr lang="el-GR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GB" sz="2400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latin typeface="Noto Sans CJK JP Light"/>
                    <a:ea typeface="Yu Gothic" panose="020B0400000000000000" pitchFamily="34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b="1" i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ctr">
                  <a:buNone/>
                </a:pPr>
                <a:r>
                  <a:rPr lang="en-GB" sz="2800" i="1" dirty="0"/>
                  <a:t>expected return when in state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800" i="1" dirty="0"/>
                  <a:t>, taking action </a:t>
                </a:r>
                <a:r>
                  <a:rPr lang="en-GB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GB" sz="2800" i="1" dirty="0"/>
                  <a:t>, following policy </a:t>
                </a:r>
                <a:r>
                  <a:rPr lang="el-GR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sz="2800" i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endParaRPr lang="en-GB" b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339"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The value function is a prediction of the future (for a given policy)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It’s a </a:t>
            </a:r>
            <a:r>
              <a:rPr lang="en-GB" sz="2800" b="1" dirty="0">
                <a:solidFill>
                  <a:schemeClr val="accent6"/>
                </a:solidFill>
                <a:latin typeface="Noto Sans CJK JP Light"/>
                <a:ea typeface="Yu Gothic" panose="020B0400000000000000" pitchFamily="34" charset="-128"/>
              </a:rPr>
              <a:t>prediction of return </a:t>
            </a: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– which is what our agent wants to maximize</a:t>
            </a:r>
          </a:p>
          <a:p>
            <a:pPr algn="l">
              <a:buNone/>
            </a:pPr>
            <a:endParaRPr lang="en-GB" dirty="0">
              <a:latin typeface="Noto Sans CJK JP Light"/>
              <a:ea typeface="Yu Gothic" panose="020B0400000000000000" pitchFamily="34" charset="-128"/>
            </a:endParaRPr>
          </a:p>
          <a:p>
            <a:pPr algn="l">
              <a:buNone/>
            </a:pPr>
            <a:r>
              <a:rPr lang="en-GB" dirty="0">
                <a:latin typeface="Noto Sans CJK JP Light"/>
                <a:ea typeface="Yu Gothic" panose="020B0400000000000000" pitchFamily="34" charset="-128"/>
              </a:rPr>
              <a:t>But we don’t know this function – the agent must learn it</a:t>
            </a:r>
          </a:p>
          <a:p>
            <a:pPr algn="l">
              <a:buNone/>
            </a:pPr>
            <a:r>
              <a:rPr lang="en-GB" sz="2800" dirty="0">
                <a:latin typeface="Noto Sans CJK JP Light"/>
                <a:ea typeface="Yu Gothic" panose="020B0400000000000000" pitchFamily="34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We can generate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policy </a:t>
                </a:r>
                <a:r>
                  <a:rPr lang="el-G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GB" dirty="0">
                    <a:solidFill>
                      <a:schemeClr val="tx1"/>
                    </a:solidFill>
                    <a:latin typeface="Noto Sans CJK JP Light"/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from the </a:t>
                </a:r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  <a:ea typeface="Yu Gothic" panose="020B0400000000000000" pitchFamily="34" charset="-128"/>
                  </a:rPr>
                  <a:t>optimal value function</a:t>
                </a: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(after we have learnt it)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an action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 for all possible actions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Select action with largest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GB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endParaRPr lang="en-GB" i="1" dirty="0">
                  <a:latin typeface="Noto Sans CJK JP Light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755" t="-2573" r="-4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57053" y="4641630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57053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59786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54320" y="591697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522386" y="5565654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919653" y="5565654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919653" y="5565654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81886" y="7028768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6" y="7028768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37879" y="7028769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35147" y="7028768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32414" y="7028768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717963" y="5661907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4B63A-12A5-43FE-B521-136F210713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b="1" dirty="0">
                <a:solidFill>
                  <a:srgbClr val="92D050"/>
                </a:solidFill>
              </a:rPr>
              <a:t>Expectation</a:t>
            </a:r>
            <a:r>
              <a:rPr lang="en-GB" sz="2400" dirty="0"/>
              <a:t>     = mean (weighted average of all possible values)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b="1" dirty="0">
                <a:solidFill>
                  <a:srgbClr val="92D050"/>
                </a:solidFill>
              </a:rPr>
              <a:t>Conditionals</a:t>
            </a:r>
            <a:r>
              <a:rPr lang="en-GB" sz="2400" dirty="0"/>
              <a:t>   = probability of one thing given another</a:t>
            </a:r>
          </a:p>
          <a:p>
            <a:pPr lvl="1"/>
            <a:r>
              <a:rPr lang="en-GB" sz="2400" dirty="0"/>
              <a:t>P(s’|</a:t>
            </a:r>
            <a:r>
              <a:rPr lang="en-GB" sz="2400" dirty="0" err="1"/>
              <a:t>s,a</a:t>
            </a:r>
            <a:r>
              <a:rPr lang="en-GB" sz="2400" dirty="0"/>
              <a:t>) = probability of next state, given state &amp; action</a:t>
            </a:r>
          </a:p>
          <a:p>
            <a:pPr lvl="1"/>
            <a:endParaRPr lang="en-GB" sz="1200" dirty="0"/>
          </a:p>
          <a:p>
            <a:pPr lvl="1"/>
            <a:r>
              <a:rPr lang="en-GB" sz="2400" dirty="0"/>
              <a:t>R(s, a, s’) = reward received after being in state s, taking 			 		    action a, ending up in next state s’</a:t>
            </a:r>
          </a:p>
          <a:p>
            <a:pPr lvl="1"/>
            <a:endParaRPr lang="en-GB" sz="1200" dirty="0"/>
          </a:p>
          <a:p>
            <a:pPr lvl="1"/>
            <a:r>
              <a:rPr lang="en-GB" sz="2400" dirty="0"/>
              <a:t>π(</a:t>
            </a:r>
            <a:r>
              <a:rPr lang="en-GB" sz="2400" dirty="0" err="1"/>
              <a:t>a|s</a:t>
            </a:r>
            <a:r>
              <a:rPr lang="en-GB" sz="2400" dirty="0"/>
              <a:t>)	= action a chosen by policy π in state s</a:t>
            </a:r>
          </a:p>
          <a:p>
            <a:pPr lvl="1"/>
            <a:r>
              <a:rPr lang="en-GB" sz="2400" dirty="0"/>
              <a:t> </a:t>
            </a:r>
          </a:p>
          <a:p>
            <a:pPr lvl="1"/>
            <a:endParaRPr lang="en-GB" sz="2400" dirty="0"/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/>
              <a:t>Lookup table</a:t>
            </a:r>
          </a:p>
          <a:p>
            <a:pPr lvl="0"/>
            <a:r>
              <a:rPr lang="en-GB" sz="2400" dirty="0"/>
              <a:t>curse of dimensionality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Linear function</a:t>
            </a:r>
          </a:p>
          <a:p>
            <a:pPr lvl="0"/>
            <a:r>
              <a:rPr lang="en-GB" sz="2400" dirty="0"/>
              <a:t>less parameters</a:t>
            </a:r>
          </a:p>
          <a:p>
            <a:pPr lvl="0"/>
            <a:r>
              <a:rPr lang="en-GB" sz="2400" dirty="0"/>
              <a:t>generalize across states</a:t>
            </a:r>
          </a:p>
          <a:p>
            <a:pPr lvl="0"/>
            <a:endParaRPr lang="en-GB" sz="500" dirty="0"/>
          </a:p>
          <a:p>
            <a:pPr lvl="0"/>
            <a:r>
              <a:rPr lang="en-GB" sz="2800" dirty="0"/>
              <a:t>Non-linear function</a:t>
            </a:r>
          </a:p>
          <a:p>
            <a:pPr lvl="0"/>
            <a:r>
              <a:rPr lang="en-GB" sz="2400" dirty="0"/>
              <a:t>model complex dynamics</a:t>
            </a:r>
          </a:p>
          <a:p>
            <a:pPr lvl="0"/>
            <a:r>
              <a:rPr lang="en-GB" sz="2400" dirty="0"/>
              <a:t>convolution for vision</a:t>
            </a:r>
          </a:p>
          <a:p>
            <a:pPr lvl="0"/>
            <a:r>
              <a:rPr lang="en-GB" sz="2400" dirty="0"/>
              <a:t>recurrent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Introduced dynamic programming </a:t>
                </a:r>
              </a:p>
              <a:p>
                <a:pPr algn="l">
                  <a:buNone/>
                </a:pPr>
                <a:r>
                  <a:rPr lang="en-GB" dirty="0">
                    <a:latin typeface="Noto Sans CJK JP Light"/>
                    <a:ea typeface="Yu Gothic" panose="020B0400000000000000" pitchFamily="34" charset="-128"/>
                  </a:rPr>
                  <a:t>in 1953</a:t>
                </a:r>
              </a:p>
              <a:p>
                <a:pPr algn="l">
                  <a:buNone/>
                </a:pPr>
                <a:endParaRPr lang="en-GB" dirty="0">
                  <a:latin typeface="Noto Sans CJK JP Light"/>
                  <a:ea typeface="Yu Gothic" panose="020B0400000000000000" pitchFamily="34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</a:rPr>
                  <a:t> number of states grows exponentially with state dimensionality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58147" cy="5209276"/>
              </a:xfrm>
              <a:blipFill>
                <a:blip r:embed="rId3"/>
                <a:stretch>
                  <a:fillRect l="-2643" t="-2339" b="-9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660" y="1106904"/>
            <a:ext cx="2935485" cy="3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/>
                  <a:t>What happens if we combine a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value function</a:t>
                </a:r>
                <a:r>
                  <a:rPr lang="en-GB" sz="3200" dirty="0"/>
                  <a:t> with the </a:t>
                </a:r>
                <a:r>
                  <a:rPr lang="en-GB" sz="3200" b="1" dirty="0">
                    <a:solidFill>
                      <a:schemeClr val="accent6"/>
                    </a:solidFill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:br>
                  <a:rPr lang="en-GB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:br>
                  <a:rPr lang="en-GB" sz="3200" b="1" dirty="0">
                    <a:solidFill>
                      <a:schemeClr val="accent6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67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𝐫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a:rPr lang="en-GB" sz="4200" b="1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𝛄</m:t>
                      </m:r>
                      <m:sSub>
                        <m:sSub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𝐕</m:t>
                          </m:r>
                        </m:e>
                        <m:sub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𝛑</m:t>
                          </m:r>
                        </m:sub>
                      </m:sSub>
                      <m:d>
                        <m:dPr>
                          <m:ctrlPr>
                            <a:rPr lang="en-GB" sz="4200" b="1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a:rPr lang="en-GB" sz="4200" b="1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𝐬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4013" y="284540"/>
            <a:ext cx="4541626" cy="7059536"/>
          </a:xfrm>
        </p:spPr>
        <p:txBody>
          <a:bodyPr/>
          <a:lstStyle/>
          <a:p>
            <a:r>
              <a:rPr lang="en-GB" sz="2800" dirty="0">
                <a:solidFill>
                  <a:schemeClr val="tx1"/>
                </a:solidFill>
              </a:rPr>
              <a:t>Recursive relationship between states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V(s)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value of being in state 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=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reward we get after leaving state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+ 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γV</a:t>
            </a:r>
            <a:r>
              <a:rPr lang="en-GB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(s’)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discounted value of next state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Noto Sans CJK JP Light"/>
                <a:ea typeface="Yu Gothic" panose="020B0400000000000000" pitchFamily="34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Create a </a:t>
            </a:r>
            <a:r>
              <a:rPr lang="en-GB" b="1" dirty="0">
                <a:solidFill>
                  <a:schemeClr val="accent6"/>
                </a:solidFill>
              </a:rPr>
              <a:t>bootstrapped target </a:t>
            </a:r>
            <a:r>
              <a:rPr lang="en-GB" dirty="0">
                <a:solidFill>
                  <a:schemeClr val="tx1"/>
                </a:solidFill>
              </a:rPr>
              <a:t>to improve value function approximations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the target is used by supervised learners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improve our approximation by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loss = min(approximation – function output)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loss = min(r + Q(</a:t>
            </a:r>
            <a:r>
              <a:rPr lang="en-GB" sz="2800" dirty="0" err="1">
                <a:solidFill>
                  <a:schemeClr val="tx1"/>
                </a:solidFill>
              </a:rPr>
              <a:t>s’,a</a:t>
            </a:r>
            <a:r>
              <a:rPr lang="en-GB" sz="2800" dirty="0">
                <a:solidFill>
                  <a:schemeClr val="tx1"/>
                </a:solidFill>
              </a:rPr>
              <a:t>)          – Q(</a:t>
            </a:r>
            <a:r>
              <a:rPr lang="en-GB" sz="2800" dirty="0" err="1">
                <a:solidFill>
                  <a:schemeClr val="tx1"/>
                </a:solidFill>
              </a:rPr>
              <a:t>s,a</a:t>
            </a:r>
            <a:r>
              <a:rPr lang="en-GB" sz="2800" dirty="0">
                <a:solidFill>
                  <a:schemeClr val="tx1"/>
                </a:solidFill>
              </a:rPr>
              <a:t>))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</a:t>
            </a:r>
            <a:r>
              <a:rPr lang="en-GB" b="1" dirty="0">
                <a:solidFill>
                  <a:schemeClr val="accent6"/>
                </a:solidFill>
              </a:rPr>
              <a:t>approximation</a:t>
            </a:r>
            <a:r>
              <a:rPr lang="en-GB" dirty="0">
                <a:solidFill>
                  <a:schemeClr val="tx1"/>
                </a:solidFill>
              </a:rPr>
              <a:t> is therefore crucial for policy </a:t>
            </a:r>
            <a:r>
              <a:rPr lang="en-GB" b="1" dirty="0">
                <a:solidFill>
                  <a:schemeClr val="accent6"/>
                </a:solidFill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Policy approximation vs policy improvement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Two problems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1 – improving our approximation of the value function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2 – improving our policy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52235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will look at three different methods for approximation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essentially just favour the best action (usually with an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argmax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539061"/>
            <a:ext cx="3848100" cy="3400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This constant process of approximation &amp; improvement is known as </a:t>
            </a:r>
            <a:r>
              <a:rPr lang="en-GB" b="1" dirty="0">
                <a:solidFill>
                  <a:schemeClr val="accent6"/>
                </a:solidFill>
              </a:rPr>
              <a:t>general policy iteration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Allows us to handle the non-stationary nature of reinforcement learning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non-stationary environment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learning process is non-stationary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8" y="4466121"/>
            <a:ext cx="3103891" cy="2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/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generalization error = </a:t>
            </a:r>
            <a:r>
              <a:rPr lang="en-GB" sz="2400" b="1" dirty="0">
                <a:solidFill>
                  <a:srgbClr val="92D050"/>
                </a:solidFill>
              </a:rPr>
              <a:t>bias + variance + noise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error from sensitivity to noise in data set</a:t>
            </a:r>
          </a:p>
          <a:p>
            <a:pPr lvl="0"/>
            <a:r>
              <a:rPr lang="en-GB" sz="2000" dirty="0"/>
              <a:t>model sees patterns that aren’t there -&gt; overfitting</a:t>
            </a:r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error from assumptions in the learning algorithm</a:t>
            </a:r>
          </a:p>
          <a:p>
            <a:pPr lvl="0"/>
            <a:r>
              <a:rPr lang="en-GB" sz="2000" dirty="0"/>
              <a:t>model can miss relevant patterns -&gt; underfitting</a:t>
            </a:r>
          </a:p>
          <a:p>
            <a:pPr lvl="0"/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Imagine we had access to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know state transition probabilities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know the reward function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R(s, a, s’)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How would you use this </a:t>
            </a:r>
            <a:r>
              <a:rPr lang="en-GB" b="1" dirty="0">
                <a:solidFill>
                  <a:schemeClr val="accent6"/>
                </a:solidFill>
              </a:rPr>
              <a:t>perfect environment model </a:t>
            </a:r>
            <a:r>
              <a:rPr lang="en-GB" dirty="0">
                <a:solidFill>
                  <a:schemeClr val="tx1"/>
                </a:solidFill>
              </a:rPr>
              <a:t>for value function approximation?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answer = use the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The state transition probabilities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dirty="0">
                <a:solidFill>
                  <a:schemeClr val="tx1"/>
                </a:solidFill>
              </a:rPr>
              <a:t>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note – return for all terminal states are zero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Value function estimate 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V(s)</a:t>
            </a:r>
            <a:r>
              <a:rPr lang="en-GB" dirty="0">
                <a:solidFill>
                  <a:schemeClr val="tx1"/>
                </a:solidFill>
              </a:rPr>
              <a:t> depends 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our policy (what action we pick in state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the environment dynamics (state &amp; reward transitions)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our estimate of </a:t>
            </a:r>
            <a:r>
              <a:rPr lang="en-GB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V(s’)</a:t>
            </a:r>
            <a:r>
              <a:rPr lang="en-GB" sz="2800" dirty="0">
                <a:solidFill>
                  <a:schemeClr val="tx1"/>
                </a:solidFill>
              </a:rPr>
              <a:t> (bootstrapping)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V(s) 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Even when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P(s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|s’, a)=0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>
                <a:solidFill>
                  <a:schemeClr val="tx1"/>
                </a:solidFill>
              </a:rPr>
              <a:t>– learn from actual experience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experience = sequences of (s, a, r, s’)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V(s) = average of true discounted returns experienced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only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because we need to know the true discounted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no within episode learning</a:t>
            </a:r>
          </a:p>
        </p:txBody>
      </p:sp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Estimate value of state </a:t>
            </a:r>
            <a:r>
              <a:rPr lang="en-US" dirty="0"/>
              <a:t>by averaging returns observed after visit to that state</a:t>
            </a:r>
            <a:endParaRPr lang="en-US" sz="2800" dirty="0"/>
          </a:p>
          <a:p>
            <a:r>
              <a:rPr lang="en-US" sz="2800" b="1" dirty="0">
                <a:solidFill>
                  <a:schemeClr val="accent6"/>
                </a:solidFill>
              </a:rPr>
              <a:t>estimate by sampling observed returns</a:t>
            </a:r>
          </a:p>
          <a:p>
            <a:br>
              <a:rPr lang="en-US" sz="2800" dirty="0"/>
            </a:br>
            <a:r>
              <a:rPr lang="en-US" dirty="0"/>
              <a:t>As more episodes run, estimate should converge to the expected value </a:t>
            </a:r>
          </a:p>
          <a:p>
            <a:r>
              <a:rPr lang="en-US" sz="2800" dirty="0"/>
              <a:t>expected return of state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800" dirty="0"/>
              <a:t> following policy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endParaRPr lang="en-US" sz="2800" dirty="0"/>
          </a:p>
          <a:p>
            <a:br>
              <a:rPr lang="en-US" sz="2800" dirty="0"/>
            </a:br>
            <a:r>
              <a:rPr lang="en-US" dirty="0"/>
              <a:t>Low bias &amp; high variance – why?</a:t>
            </a:r>
            <a:endParaRPr lang="en-US" sz="2800" dirty="0"/>
          </a:p>
          <a:p>
            <a:br>
              <a:rPr lang="en-US" sz="2800" dirty="0"/>
            </a:b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/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Variance</a:t>
            </a:r>
          </a:p>
          <a:p>
            <a:pPr lvl="0"/>
            <a:r>
              <a:rPr lang="en-GB" sz="2000" dirty="0"/>
              <a:t>expected deviation from expected value</a:t>
            </a:r>
          </a:p>
          <a:p>
            <a:pPr lvl="0"/>
            <a:r>
              <a:rPr lang="en-GB" sz="2000" dirty="0"/>
              <a:t>how consistent is my model / sampling</a:t>
            </a:r>
          </a:p>
          <a:p>
            <a:pPr lvl="0"/>
            <a:r>
              <a:rPr lang="en-GB" sz="2000" dirty="0"/>
              <a:t>can often be dealt with by sampling more (problem if sampling is expensive!)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Bias</a:t>
            </a:r>
          </a:p>
          <a:p>
            <a:pPr lvl="0"/>
            <a:r>
              <a:rPr lang="en-GB" sz="2000" dirty="0"/>
              <a:t>expected deviation vs true </a:t>
            </a:r>
            <a:r>
              <a:rPr lang="en-GB" sz="2000" dirty="0" err="1"/>
              <a:t>va;ie</a:t>
            </a:r>
            <a:endParaRPr lang="en-GB" sz="2000" dirty="0"/>
          </a:p>
          <a:p>
            <a:pPr lvl="0"/>
            <a:r>
              <a:rPr lang="en-GB" sz="2000" dirty="0"/>
              <a:t>how close to the truth is my model</a:t>
            </a:r>
          </a:p>
          <a:p>
            <a:pPr lvl="0"/>
            <a:r>
              <a:rPr lang="en-GB" sz="2000" dirty="0"/>
              <a:t>approximations or bootstrapping tend to </a:t>
            </a:r>
          </a:p>
          <a:p>
            <a:pPr lvl="0"/>
            <a:r>
              <a:rPr lang="en-GB" sz="2000" dirty="0"/>
              <a:t>introduce bias</a:t>
            </a:r>
          </a:p>
          <a:p>
            <a:pPr lvl="0"/>
            <a:endParaRPr lang="en-GB" sz="2400" dirty="0"/>
          </a:p>
        </p:txBody>
      </p:sp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66" y="3805394"/>
            <a:ext cx="3676212" cy="360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can be a lot for stochastic or path dependent environments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no chance for our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Interesting things about 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Computational expense of estimating the value of state s is independent of the number of states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</a:rPr>
              <a:t> this is because we use </a:t>
            </a:r>
            <a:r>
              <a:rPr lang="en-GB" sz="2800" b="1" dirty="0">
                <a:solidFill>
                  <a:schemeClr val="accent6"/>
                </a:solidFill>
              </a:rPr>
              <a:t>experienced state transitions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>
                <a:solidFill>
                  <a:schemeClr val="tx1"/>
                </a:solidFill>
              </a:rPr>
              <a:t>– use true discounted returns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b="1" dirty="0">
                <a:solidFill>
                  <a:schemeClr val="accent6"/>
                </a:solidFill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Learn from </a:t>
            </a:r>
            <a:r>
              <a:rPr lang="en-GB" b="1" dirty="0">
                <a:solidFill>
                  <a:schemeClr val="accent6"/>
                </a:solidFill>
              </a:rPr>
              <a:t>actual experience </a:t>
            </a:r>
            <a:r>
              <a:rPr lang="en-GB" dirty="0">
                <a:solidFill>
                  <a:schemeClr val="tx1"/>
                </a:solidFill>
              </a:rPr>
              <a:t>– no environment model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</a:endParaRP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>
                <a:solidFill>
                  <a:schemeClr val="tx1"/>
                </a:solidFill>
              </a:rPr>
              <a:t>– learn online</a:t>
            </a: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Estimate</a:t>
            </a:r>
            <a:r>
              <a:rPr lang="en-GB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bootstrap the approx. of V(s) using V(s’)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like dynamic programming</a:t>
            </a:r>
          </a:p>
          <a:p>
            <a:pPr algn="l">
              <a:buNone/>
            </a:pP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Sample</a:t>
            </a:r>
            <a:r>
              <a:rPr lang="en-GB" dirty="0">
                <a:solidFill>
                  <a:schemeClr val="tx1"/>
                </a:solidFill>
              </a:rPr>
              <a:t> from experienced trajectories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</a:rPr>
              <a:t> like Monte Carlo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TD(0)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GB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GB" b="1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actual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/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TD(</a:t>
            </a: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Noto Sans CJK JP Light"/>
                <a:ea typeface="Yu Gothic" panose="020B0400000000000000" pitchFamily="34" charset="-128"/>
              </a:rPr>
              <a:t> Eligibility traces</a:t>
            </a:r>
            <a:r>
              <a:rPr lang="en-GB" sz="2800" dirty="0">
                <a:solidFill>
                  <a:schemeClr val="tx1"/>
                </a:solidFill>
                <a:latin typeface="Noto Sans CJK JP Ligh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High 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High 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418667" y="6097508"/>
            <a:ext cx="2150533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B700A-783B-4B6F-8E66-F0BF1564C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/>
              <a:t>In reinforcement learning bootstrapping refers to using a function recursively – using it to </a:t>
            </a:r>
            <a:r>
              <a:rPr lang="en-GB" sz="2400" b="1" dirty="0">
                <a:solidFill>
                  <a:srgbClr val="92D050"/>
                </a:solidFill>
              </a:rPr>
              <a:t>improve or approximate itself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The </a:t>
            </a:r>
            <a:r>
              <a:rPr lang="en-GB" sz="2400" b="1" dirty="0">
                <a:solidFill>
                  <a:srgbClr val="92D050"/>
                </a:solidFill>
              </a:rPr>
              <a:t>Bellman Equation </a:t>
            </a:r>
            <a:r>
              <a:rPr lang="en-GB" sz="2400" dirty="0"/>
              <a:t>is a bootstrapped function 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V(s) = r + γ Q(s’)</a:t>
            </a:r>
          </a:p>
          <a:p>
            <a:pPr lvl="0"/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Q(</a:t>
            </a:r>
            <a:r>
              <a:rPr lang="en-GB" sz="2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s,a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= r + γ Q(</a:t>
            </a:r>
            <a:r>
              <a:rPr lang="en-GB" sz="2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s’,a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0"/>
            <a:endParaRPr lang="en-GB" sz="2400" dirty="0"/>
          </a:p>
          <a:p>
            <a:pPr lvl="0">
              <a:buNone/>
            </a:pPr>
            <a:r>
              <a:rPr lang="en-GB" sz="2400" dirty="0"/>
              <a:t>We can use bootstrapping to learn value functions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Noto Sans CJK JP Light"/>
              </a:rPr>
              <a:t>recap – value function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  <a:ea typeface="Cambria Math" panose="02040503050406030204" pitchFamily="18" charset="0"/>
              </a:rPr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Dynamic programming</a:t>
            </a:r>
          </a:p>
          <a:p>
            <a:pPr>
              <a:buNone/>
            </a:pPr>
            <a:r>
              <a:rPr lang="en-GB" sz="2800" dirty="0"/>
              <a:t> uses environment model, bootstraps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Monte Carlo</a:t>
            </a:r>
          </a:p>
          <a:p>
            <a:pPr>
              <a:buNone/>
            </a:pPr>
            <a:r>
              <a:rPr lang="en-GB" sz="2800" dirty="0"/>
              <a:t> model free, samples actual returns, episodic only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Temporal difference</a:t>
            </a:r>
          </a:p>
          <a:p>
            <a:pPr>
              <a:buNone/>
            </a:pPr>
            <a:r>
              <a:rPr lang="en-GB" dirty="0"/>
              <a:t> </a:t>
            </a:r>
            <a:r>
              <a:rPr lang="en-GB" sz="2800" dirty="0"/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/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introduction to value functions &amp; Bellman equation</a:t>
            </a:r>
          </a:p>
          <a:p>
            <a:pPr>
              <a:buNone/>
            </a:pPr>
            <a:r>
              <a:rPr lang="en-GB" dirty="0"/>
              <a:t>value function approximation</a:t>
            </a:r>
          </a:p>
          <a:p>
            <a:pPr>
              <a:buNone/>
            </a:pPr>
            <a:r>
              <a:rPr lang="en-GB" dirty="0"/>
              <a:t> dynamic programming</a:t>
            </a:r>
          </a:p>
          <a:p>
            <a:pPr lvl="1">
              <a:buNone/>
            </a:pPr>
            <a:r>
              <a:rPr lang="en-GB" dirty="0"/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tx1"/>
                </a:solidFill>
              </a:rPr>
              <a:t> temporal difference</a:t>
            </a:r>
          </a:p>
          <a:p>
            <a:pPr lvl="1"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policy improvement &amp; control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</a:rPr>
              <a:t> Q-Learning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Popular modern method for reinforcement learning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DeepMind Atari work developed DQN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DeepMind innovations that got Q-Learning to work with neural network function approximators (we will cover later in the Atari paper review)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experience replay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target networks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 both improve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learning</a:t>
            </a:r>
            <a:r>
              <a:rPr lang="en-GB" dirty="0">
                <a:latin typeface="Noto Sans CJK JP Light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Off policy learning – to free behaviour policy from target policy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Function approximation – scalability &amp; generalization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Bootstrapping – computational &amp; data efficiency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All combine to produce instability &amp; divergence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i="1" dirty="0">
                <a:solidFill>
                  <a:schemeClr val="tx1"/>
                </a:solidFill>
                <a:latin typeface="Noto Sans CJK JP Light"/>
              </a:rPr>
              <a:t>Take </a:t>
            </a:r>
            <a:r>
              <a:rPr lang="en-GB" i="1" dirty="0" err="1">
                <a:solidFill>
                  <a:schemeClr val="tx1"/>
                </a:solidFill>
                <a:latin typeface="Noto Sans CJK JP Light"/>
              </a:rPr>
              <a:t>fromLi</a:t>
            </a:r>
            <a:r>
              <a:rPr lang="en-GB" i="1" dirty="0">
                <a:solidFill>
                  <a:schemeClr val="tx1"/>
                </a:solidFill>
                <a:latin typeface="Noto Sans CJK JP Light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7943128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Off policy learning – to free behaviour policy from target policy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Function approximation – scalability &amp; generalization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Bootstrapping – computational &amp; data efficiency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All combine to produce instability &amp; divergence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i="1" dirty="0">
                <a:solidFill>
                  <a:schemeClr val="tx1"/>
                </a:solidFill>
                <a:latin typeface="Noto Sans CJK JP Light"/>
              </a:rPr>
              <a:t>Take </a:t>
            </a:r>
            <a:r>
              <a:rPr lang="en-GB" i="1" dirty="0" err="1">
                <a:solidFill>
                  <a:schemeClr val="tx1"/>
                </a:solidFill>
                <a:latin typeface="Noto Sans CJK JP Light"/>
              </a:rPr>
              <a:t>fromLi</a:t>
            </a:r>
            <a:r>
              <a:rPr lang="en-GB" i="1" dirty="0">
                <a:solidFill>
                  <a:schemeClr val="tx1"/>
                </a:solidFill>
                <a:latin typeface="Noto Sans CJK JP Light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998419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Deadly triad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Unclear which is the root cause for instability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Dynamic programming will diverge with function approximation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Prediction can diverge (so it’s not exploration or control)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Noto Sans CJK JP Light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Noto Sans CJK JP Light"/>
              </a:rPr>
              <a:t>It’s not non-linear functions (since linear function can be unstable)</a:t>
            </a:r>
          </a:p>
        </p:txBody>
      </p:sp>
    </p:spTree>
    <p:extLst>
      <p:ext uri="{BB962C8B-B14F-4D97-AF65-F5344CB8AC3E}">
        <p14:creationId xmlns:p14="http://schemas.microsoft.com/office/powerpoint/2010/main" val="31459438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Noto Sans CJK JP Light"/>
                <a:ea typeface="Cambria Math" panose="02040503050406030204" pitchFamily="18" charset="0"/>
              </a:rPr>
              <a:t>Q-Learning</a:t>
            </a:r>
            <a:endParaRPr lang="en-GB" dirty="0">
              <a:solidFill>
                <a:schemeClr val="accent6"/>
              </a:solidFill>
              <a:latin typeface="Noto Sans CJK JP Light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Noto Sans CJK JP Light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but if it works, works really well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because we take the argmax across all possible actions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  <a:p>
            <a:pPr>
              <a:buNone/>
            </a:pPr>
            <a:r>
              <a:rPr lang="en-GB" dirty="0">
                <a:latin typeface="Noto Sans CJK JP Light"/>
              </a:rPr>
              <a:t>Deterministic policies only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we always pick the best action</a:t>
            </a:r>
          </a:p>
        </p:txBody>
      </p:sp>
    </p:spTree>
    <p:extLst>
      <p:ext uri="{BB962C8B-B14F-4D97-AF65-F5344CB8AC3E}">
        <p14:creationId xmlns:p14="http://schemas.microsoft.com/office/powerpoint/2010/main" val="15238601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V(s) </a:t>
            </a:r>
            <a:r>
              <a:rPr lang="en-GB" dirty="0"/>
              <a:t>vs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Q(s, a)</a:t>
            </a:r>
            <a:endParaRPr lang="en-GB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Both model future expected discounted return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Which is more useful?</a:t>
            </a:r>
          </a:p>
          <a:p>
            <a:pPr>
              <a:buNone/>
            </a:pP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V(s)</a:t>
            </a:r>
            <a:r>
              <a:rPr lang="en-GB" sz="2800" dirty="0">
                <a:latin typeface="Noto Sans CJK JP Light"/>
                <a:ea typeface="Cambria Math" panose="02040503050406030204" pitchFamily="18" charset="0"/>
              </a:rPr>
              <a:t> tells us how good a state is</a:t>
            </a:r>
          </a:p>
          <a:p>
            <a:pPr>
              <a:buNone/>
            </a:pPr>
            <a:r>
              <a:rPr lang="en-GB" sz="2800" dirty="0">
                <a:latin typeface="Noto Sans CJK JP Light"/>
                <a:ea typeface="Cambria Math" panose="02040503050406030204" pitchFamily="18" charset="0"/>
              </a:rPr>
              <a:t> Doesn’t tell us how to get there!</a:t>
            </a:r>
          </a:p>
          <a:p>
            <a:pPr>
              <a:buNone/>
            </a:pP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None/>
            </a:pP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Q(s, a)</a:t>
            </a:r>
            <a:r>
              <a:rPr lang="en-GB" dirty="0">
                <a:latin typeface="Noto Sans CJK JP Light"/>
                <a:ea typeface="Cambria Math" panose="02040503050406030204" pitchFamily="18" charset="0"/>
              </a:rPr>
              <a:t> tells us </a:t>
            </a:r>
            <a:r>
              <a:rPr lang="en-GB" b="1" dirty="0">
                <a:solidFill>
                  <a:schemeClr val="accent6"/>
                </a:solidFill>
              </a:rPr>
              <a:t>how good an action is 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50885649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4797</Words>
  <Application>Microsoft Office PowerPoint</Application>
  <PresentationFormat>Custom</PresentationFormat>
  <Paragraphs>1169</Paragraphs>
  <Slides>147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60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iid</vt:lpstr>
      <vt:lpstr>two</vt:lpstr>
      <vt:lpstr>Machine learning</vt:lpstr>
      <vt:lpstr>Reinforcement learning</vt:lpstr>
      <vt:lpstr>Applications</vt:lpstr>
      <vt:lpstr>Reinforcement learning is not</vt:lpstr>
      <vt:lpstr>Deep reinforcement learning</vt:lpstr>
      <vt:lpstr>Reinforcement learning   is  learning through action</vt:lpstr>
      <vt:lpstr>Biological inspiration</vt:lpstr>
      <vt:lpstr>PowerPoint Presentation</vt:lpstr>
      <vt:lpstr>Data in reinforcement learning</vt:lpstr>
      <vt:lpstr>Data in reinforcement learning</vt:lpstr>
      <vt:lpstr>Central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two</vt:lpstr>
      <vt:lpstr>Markov Decision Processes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State</vt:lpstr>
      <vt:lpstr>Reward</vt:lpstr>
      <vt:lpstr>Agent</vt:lpstr>
      <vt:lpstr>Policy - π</vt:lpstr>
      <vt:lpstr>Policy - π</vt:lpstr>
      <vt:lpstr>Policy - π</vt:lpstr>
      <vt:lpstr>Environment model</vt:lpstr>
      <vt:lpstr>Sutton &amp; Barto</vt:lpstr>
      <vt:lpstr>PowerPoint Presentation</vt:lpstr>
      <vt:lpstr>Return</vt:lpstr>
      <vt:lpstr>Why are we discounting?</vt:lpstr>
      <vt:lpstr>Discounting</vt:lpstr>
      <vt:lpstr>Discounting</vt:lpstr>
      <vt:lpstr>break</vt:lpstr>
      <vt:lpstr>recap</vt:lpstr>
      <vt:lpstr>A new level of intelligence</vt:lpstr>
      <vt:lpstr>three - value function methods</vt:lpstr>
      <vt:lpstr>Value functions</vt:lpstr>
      <vt:lpstr>Value functions</vt:lpstr>
      <vt:lpstr>Value functions</vt:lpstr>
      <vt:lpstr>Value function approximation</vt:lpstr>
      <vt:lpstr>Richard Bellman</vt:lpstr>
      <vt:lpstr>What happens if we combine a value function with the Bellman equation   V_π (s)=∑_(k=0)^∞▒〖γ^k r_(t+k+1) 〗   G_π (s)=r+γG_π (s)   G_π (s)=r+γG_π (s)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Approximation &amp; improvement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things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break</vt:lpstr>
      <vt:lpstr>recap – value function approximation</vt:lpstr>
      <vt:lpstr>recap</vt:lpstr>
      <vt:lpstr>three – value functions</vt:lpstr>
      <vt:lpstr>Q-Learning</vt:lpstr>
      <vt:lpstr>Deadly triad</vt:lpstr>
      <vt:lpstr>Deadly triad</vt:lpstr>
      <vt:lpstr>Deadly triad</vt:lpstr>
      <vt:lpstr>Q-Learning</vt:lpstr>
      <vt:lpstr>V(s) vs Q(s, a)</vt:lpstr>
      <vt:lpstr>SARSA &amp; Q-Learning</vt:lpstr>
      <vt:lpstr>SARSA &amp; Q-Learning</vt:lpstr>
      <vt:lpstr>Maximization bias</vt:lpstr>
      <vt:lpstr>Maximization bias</vt:lpstr>
      <vt:lpstr>Maximization bias</vt:lpstr>
      <vt:lpstr>Double Q-Learning</vt:lpstr>
      <vt:lpstr>PowerPoint Presentation</vt:lpstr>
      <vt:lpstr>Atari stuff</vt:lpstr>
      <vt:lpstr>Significance</vt:lpstr>
      <vt:lpstr>Reinforcement learning to play Atari</vt:lpstr>
      <vt:lpstr>Problems with Q-Learning</vt:lpstr>
      <vt:lpstr>Problems with Q-Learning</vt:lpstr>
      <vt:lpstr>Experience replay</vt:lpstr>
      <vt:lpstr>Experience replay</vt:lpstr>
      <vt:lpstr>Target network</vt:lpstr>
      <vt:lpstr>PowerPoint Presentation</vt:lpstr>
      <vt:lpstr>Value function approximation</vt:lpstr>
      <vt:lpstr>Results </vt:lpstr>
      <vt:lpstr>break</vt:lpstr>
      <vt:lpstr>recap – Q-Learning</vt:lpstr>
      <vt:lpstr>four – policy gradients</vt:lpstr>
      <vt:lpstr>Reinforcement learning</vt:lpstr>
      <vt:lpstr>Policy gradients</vt:lpstr>
      <vt:lpstr>Policy gradients</vt:lpstr>
      <vt:lpstr>Motivations for policy gradients</vt:lpstr>
      <vt:lpstr>Motivation - stochastic policies</vt:lpstr>
      <vt:lpstr>Motivation – curse of dimensionality</vt:lpstr>
      <vt:lpstr>Motivations – stability</vt:lpstr>
      <vt:lpstr>Motivations – optimize return directly</vt:lpstr>
      <vt:lpstr>Motivations for policy gradients</vt:lpstr>
      <vt:lpstr>Policy gradients</vt:lpstr>
      <vt:lpstr>Parameterizing policies - discrete</vt:lpstr>
      <vt:lpstr>Parameterizing policies - continuous</vt:lpstr>
      <vt:lpstr>Policy Gradient Theorem</vt:lpstr>
      <vt:lpstr>Policy gradient intuition</vt:lpstr>
      <vt:lpstr>Training a policy</vt:lpstr>
      <vt:lpstr>Improving a policy</vt:lpstr>
      <vt:lpstr>Approximating return</vt:lpstr>
      <vt:lpstr>REINFORCE with baseline</vt:lpstr>
      <vt:lpstr>Approximating return</vt:lpstr>
      <vt:lpstr>four – policy gradients</vt:lpstr>
      <vt:lpstr>Actor-Critic</vt:lpstr>
      <vt:lpstr>Actor-Critic algorithm</vt:lpstr>
      <vt:lpstr>break</vt:lpstr>
      <vt:lpstr>recap – policy gradients</vt:lpstr>
      <vt:lpstr>five – AlphaGo</vt:lpstr>
      <vt:lpstr>IBM DeepBlue</vt:lpstr>
      <vt:lpstr>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124</cp:revision>
  <dcterms:created xsi:type="dcterms:W3CDTF">2017-09-02T04:41:48Z</dcterms:created>
  <dcterms:modified xsi:type="dcterms:W3CDTF">2017-10-05T16:18:18Z</dcterms:modified>
</cp:coreProperties>
</file>